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71" r:id="rId4"/>
    <p:sldId id="275" r:id="rId5"/>
    <p:sldId id="276" r:id="rId6"/>
    <p:sldId id="277" r:id="rId7"/>
    <p:sldId id="278" r:id="rId8"/>
    <p:sldId id="29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63" r:id="rId2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fejer@mlsz.h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10691" y="1283855"/>
            <a:ext cx="9688945" cy="2297545"/>
          </a:xfrm>
        </p:spPr>
        <p:txBody>
          <a:bodyPr rtlCol="0">
            <a:normAutofit/>
          </a:bodyPr>
          <a:lstStyle/>
          <a:p>
            <a:pPr algn="r" rtl="0"/>
            <a:r>
              <a:rPr lang="hu" dirty="0" smtClean="0"/>
              <a:t>ÉVADNYITÓ 2018-2019. TAVASZ</a:t>
            </a:r>
            <a:endParaRPr lang="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52" y="3990833"/>
            <a:ext cx="1376576" cy="137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28" y="3931065"/>
            <a:ext cx="112236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19033"/>
          </a:xfrm>
        </p:spPr>
        <p:txBody>
          <a:bodyPr/>
          <a:lstStyle/>
          <a:p>
            <a:r>
              <a:rPr lang="hu-HU" dirty="0" smtClean="0"/>
              <a:t>Házi és Gyermekorvosok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909" y="1752600"/>
            <a:ext cx="11395881" cy="4229100"/>
          </a:xfrm>
        </p:spPr>
        <p:txBody>
          <a:bodyPr/>
          <a:lstStyle/>
          <a:p>
            <a:r>
              <a:rPr lang="hu-HU" dirty="0"/>
              <a:t>A 215/2004. (VII. 13) Korm. rendelet alapján lehetővé vált, hogy </a:t>
            </a:r>
            <a:r>
              <a:rPr lang="hu-HU" b="1" dirty="0"/>
              <a:t>háziorvosok és házi gyermekorvosok a körzetükbe bejelentkezett</a:t>
            </a:r>
            <a:r>
              <a:rPr lang="hu-HU" dirty="0"/>
              <a:t>, amatőr sportolóként leigazolt (sportolók) lakosok részére </a:t>
            </a:r>
            <a:r>
              <a:rPr lang="hu-HU" b="1" dirty="0"/>
              <a:t>sportorvosi vizsgálatot </a:t>
            </a:r>
            <a:r>
              <a:rPr lang="hu-HU" dirty="0"/>
              <a:t>végezzenek.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641444" y="3290500"/>
            <a:ext cx="11163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70C0"/>
                </a:solidFill>
              </a:rPr>
              <a:t>http://osei.hu/orszagos-sportorvosi-halozat/haziorvosok-es-hazi-gyermekorvosok-listaja.html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403" y="4081734"/>
            <a:ext cx="5472609" cy="22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1737"/>
          </a:xfrm>
        </p:spPr>
        <p:txBody>
          <a:bodyPr/>
          <a:lstStyle/>
          <a:p>
            <a:r>
              <a:rPr lang="hu-HU" dirty="0" smtClean="0"/>
              <a:t>Sportorvosi ellenőrzése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615" y="1569493"/>
            <a:ext cx="11284179" cy="4465547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hu-HU" sz="2800" dirty="0"/>
              <a:t>Tájékoztató jellegű információ az IFA felületen</a:t>
            </a:r>
          </a:p>
          <a:p>
            <a:pPr>
              <a:buClr>
                <a:srgbClr val="0070C0"/>
              </a:buClr>
            </a:pPr>
            <a:r>
              <a:rPr lang="hu-HU" sz="2800" dirty="0" smtClean="0"/>
              <a:t>A </a:t>
            </a:r>
            <a:r>
              <a:rPr lang="hu-HU" sz="2800" dirty="0"/>
              <a:t>sportorvos, vagy a házi-sportorvos által kiállított sportorvosi kártya a mérvadó. </a:t>
            </a:r>
          </a:p>
          <a:p>
            <a:pPr>
              <a:buClr>
                <a:srgbClr val="0070C0"/>
              </a:buClr>
            </a:pPr>
            <a:r>
              <a:rPr lang="hu-HU" sz="2800" dirty="0" smtClean="0"/>
              <a:t>Érvényes </a:t>
            </a:r>
            <a:r>
              <a:rPr lang="hu-HU" sz="2800" dirty="0"/>
              <a:t>sportorvosi lappal lehet csak játszani!</a:t>
            </a:r>
          </a:p>
          <a:p>
            <a:pPr marL="114300" indent="0">
              <a:buClr>
                <a:srgbClr val="0070C0"/>
              </a:buClr>
              <a:buNone/>
            </a:pPr>
            <a:endParaRPr lang="hu-HU" sz="2800" dirty="0"/>
          </a:p>
          <a:p>
            <a:pPr marL="114300" indent="0" algn="ctr">
              <a:buClr>
                <a:srgbClr val="0070C0"/>
              </a:buClr>
              <a:buNone/>
            </a:pPr>
            <a:r>
              <a:rPr lang="hu-HU" sz="2800" dirty="0"/>
              <a:t> </a:t>
            </a:r>
            <a:r>
              <a:rPr lang="hu-HU" sz="2800" b="1" dirty="0"/>
              <a:t>A versenyengedély csak az igazgatóság által kinyomott                                  fényképes sportorvosi lappal együtt érvényes!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66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7146"/>
          </a:xfrm>
        </p:spPr>
        <p:txBody>
          <a:bodyPr/>
          <a:lstStyle/>
          <a:p>
            <a:r>
              <a:rPr lang="hu-HU" dirty="0" smtClean="0"/>
              <a:t>Amatőr Sportszervezői tanfolyam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319" y="1569493"/>
            <a:ext cx="11177517" cy="468118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50"/>
              </a:buClr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Célja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tudásanyag átadásával, megkönnyíteni az amatőr bajnoki osztályokban szereplő sportvezetők munkáját.</a:t>
            </a: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Tematika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MLSZ programok, szabályzatok, szervezet megismertetése</a:t>
            </a: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Időtartam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4 nap</a:t>
            </a: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Résztvevők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12-30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fős csoportokban történő oktatás</a:t>
            </a: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Licenc követelmény: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csapatonként  min. 1 fő amatőr sportszervezői      végzettségű vezető.</a:t>
            </a: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Tanfolyam ideje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2019. november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defTabSz="457200">
              <a:spcAft>
                <a:spcPts val="600"/>
              </a:spcAft>
              <a:buClr>
                <a:srgbClr val="00B050"/>
              </a:buClr>
              <a:buSzPct val="145000"/>
            </a:pPr>
            <a:r>
              <a:rPr lang="hu-H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Tanfolyam díja: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20.000.- Ft +áfa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00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2681"/>
          </a:xfrm>
        </p:spPr>
        <p:txBody>
          <a:bodyPr/>
          <a:lstStyle/>
          <a:p>
            <a:r>
              <a:rPr lang="hu-HU" dirty="0" smtClean="0"/>
              <a:t>IFA  - Kapcsolattartók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2012" y="1610436"/>
            <a:ext cx="11791665" cy="4885898"/>
          </a:xfrm>
        </p:spPr>
        <p:txBody>
          <a:bodyPr>
            <a:normAutofit fontScale="85000" lnSpcReduction="20000"/>
          </a:bodyPr>
          <a:lstStyle/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Sportszervezet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vezetője (adminisztrátor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) itt tudja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beállítan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i, módosítani, törölni  azokat a személyeket, és </a:t>
            </a:r>
            <a:r>
              <a:rPr lang="hu-HU" u="sng" dirty="0">
                <a:solidFill>
                  <a:prstClr val="black"/>
                </a:solidFill>
                <a:cs typeface="Calibri" pitchFamily="34" charset="0"/>
              </a:rPr>
              <a:t>jogosultságukat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 az IFA rendszerben, amelyek az egyesület ügyvitelét biztosítják.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sz="2000" dirty="0">
                <a:solidFill>
                  <a:prstClr val="black"/>
                </a:solidFill>
                <a:cs typeface="Calibri" pitchFamily="34" charset="0"/>
              </a:rPr>
              <a:t>(verseny-, regisztrációs kártya-, utánpótlás-, licence-, nyilvántartás stb. ügyintéző)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b="1" u="sng" dirty="0">
                <a:solidFill>
                  <a:prstClr val="black"/>
                </a:solidFill>
                <a:cs typeface="Calibri" pitchFamily="34" charset="0"/>
              </a:rPr>
              <a:t>Kérjük a csapatokat, hogy a mérkőzésekhez biztosítsák a helyszínen lévő vezetőik részére az IFA rendszerhez való hozzáférést!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Fentiek szerint állítsák be!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b="1" dirty="0">
                <a:solidFill>
                  <a:prstClr val="black"/>
                </a:solidFill>
                <a:cs typeface="Calibri" pitchFamily="34" charset="0"/>
              </a:rPr>
              <a:t>Az új jelszót jegyezzék meg</a:t>
            </a:r>
            <a:r>
              <a:rPr lang="hu-HU" b="1" dirty="0" smtClean="0">
                <a:solidFill>
                  <a:prstClr val="black"/>
                </a:solidFill>
                <a:cs typeface="Calibri" pitchFamily="34" charset="0"/>
              </a:rPr>
              <a:t>!!!!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b="1" dirty="0" smtClean="0">
                <a:solidFill>
                  <a:prstClr val="black"/>
                </a:solidFill>
                <a:cs typeface="Calibri" pitchFamily="34" charset="0"/>
              </a:rPr>
              <a:t>Bajnokság végén az adminisztrátor kivételével törlődnek a jogosultságok!</a:t>
            </a:r>
          </a:p>
          <a:p>
            <a:pPr marL="0" lvl="0" indent="0" algn="just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b="1" dirty="0" smtClean="0">
                <a:solidFill>
                  <a:prstClr val="black"/>
                </a:solidFill>
                <a:cs typeface="Calibri" pitchFamily="34" charset="0"/>
              </a:rPr>
              <a:t>Az adminisztrátornak újra be kell majd állítania a jogosultságokat 2019-2020. bajnoki évre.</a:t>
            </a:r>
            <a:endParaRPr lang="hu-HU" b="1" dirty="0">
              <a:solidFill>
                <a:prstClr val="black"/>
              </a:solidFill>
              <a:cs typeface="Calibri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16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IFA - Helpdesk</a:t>
            </a:r>
            <a:endParaRPr lang="hu-HU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313899" y="1542198"/>
            <a:ext cx="11668835" cy="4449170"/>
          </a:xfrm>
        </p:spPr>
        <p:txBody>
          <a:bodyPr/>
          <a:lstStyle/>
          <a:p>
            <a:pPr marL="0" lvl="0" indent="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endParaRPr lang="hu-HU" sz="2400" dirty="0" smtClean="0">
              <a:solidFill>
                <a:prstClr val="black"/>
              </a:solidFill>
            </a:endParaRPr>
          </a:p>
          <a:p>
            <a:pPr marL="0" lvl="0" indent="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sz="2400" dirty="0" smtClean="0">
                <a:solidFill>
                  <a:prstClr val="black"/>
                </a:solidFill>
              </a:rPr>
              <a:t>Az ügyviteli </a:t>
            </a:r>
            <a:r>
              <a:rPr lang="hu-HU" sz="2400" dirty="0">
                <a:solidFill>
                  <a:prstClr val="black"/>
                </a:solidFill>
              </a:rPr>
              <a:t>rendszerben (IFA) előforduló hibát, hiányosságot, problémát a </a:t>
            </a:r>
            <a:r>
              <a:rPr lang="hu-HU" sz="2400" b="1" dirty="0" err="1">
                <a:solidFill>
                  <a:prstClr val="black"/>
                </a:solidFill>
              </a:rPr>
              <a:t>HelpDesk</a:t>
            </a:r>
            <a:r>
              <a:rPr lang="hu-HU" sz="2400" dirty="0">
                <a:solidFill>
                  <a:prstClr val="black"/>
                </a:solidFill>
              </a:rPr>
              <a:t> felületen kell jelezni a fejlesztők felé.</a:t>
            </a:r>
          </a:p>
          <a:p>
            <a:pPr marL="0" lvl="0" indent="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</a:pPr>
            <a:endParaRPr lang="hu-HU" sz="2000" dirty="0">
              <a:solidFill>
                <a:prstClr val="black"/>
              </a:solidFill>
            </a:endParaRPr>
          </a:p>
          <a:p>
            <a:pPr marL="0" lvl="0" indent="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sz="2000" dirty="0">
                <a:solidFill>
                  <a:prstClr val="black"/>
                </a:solidFill>
              </a:rPr>
              <a:t>Új felvitel 		piros </a:t>
            </a:r>
            <a:r>
              <a:rPr lang="hu-HU" sz="2000" dirty="0" smtClean="0">
                <a:solidFill>
                  <a:prstClr val="black"/>
                </a:solidFill>
              </a:rPr>
              <a:t>csillaggal</a:t>
            </a:r>
            <a:r>
              <a:rPr lang="hu-HU" sz="2000" dirty="0" smtClean="0">
                <a:solidFill>
                  <a:srgbClr val="FF0000"/>
                </a:solidFill>
              </a:rPr>
              <a:t>*</a:t>
            </a:r>
            <a:r>
              <a:rPr lang="hu-HU" sz="2000" dirty="0" smtClean="0">
                <a:solidFill>
                  <a:prstClr val="black"/>
                </a:solidFill>
              </a:rPr>
              <a:t> </a:t>
            </a:r>
            <a:r>
              <a:rPr lang="hu-HU" sz="2000" dirty="0">
                <a:solidFill>
                  <a:prstClr val="black"/>
                </a:solidFill>
              </a:rPr>
              <a:t>jelölt adatok kitöltése kötelező</a:t>
            </a:r>
          </a:p>
          <a:p>
            <a:pPr marL="0" lvl="0" indent="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None/>
            </a:pPr>
            <a:r>
              <a:rPr lang="hu-HU" sz="2000" dirty="0">
                <a:solidFill>
                  <a:prstClr val="black"/>
                </a:solidFill>
              </a:rPr>
              <a:t>				hiba leírása. (érthetően, indulatoktól mentesen)</a:t>
            </a:r>
          </a:p>
          <a:p>
            <a:pPr marL="114300" indent="0">
              <a:buNone/>
            </a:pP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1787856" y="3964675"/>
            <a:ext cx="409433" cy="12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29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09851"/>
          </a:xfrm>
        </p:spPr>
        <p:txBody>
          <a:bodyPr/>
          <a:lstStyle/>
          <a:p>
            <a:r>
              <a:rPr lang="hu-HU" dirty="0" smtClean="0"/>
              <a:t>Rendezés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306" y="1337480"/>
            <a:ext cx="11655189" cy="4954137"/>
          </a:xfrm>
        </p:spPr>
        <p:txBody>
          <a:bodyPr>
            <a:normAutofit lnSpcReduction="10000"/>
          </a:bodyPr>
          <a:lstStyle/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Rendezői névsor (</a:t>
            </a:r>
            <a:r>
              <a:rPr lang="hu-HU" dirty="0">
                <a:solidFill>
                  <a:prstClr val="black"/>
                </a:solidFill>
                <a:cs typeface="Calibri" pitchFamily="34" charset="0"/>
              </a:rPr>
              <a:t>kiadott</a:t>
            </a:r>
            <a:r>
              <a:rPr lang="hu-HU" dirty="0">
                <a:solidFill>
                  <a:prstClr val="black"/>
                </a:solidFill>
              </a:rPr>
              <a:t> nyomtatványon)</a:t>
            </a:r>
          </a:p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Rendezői létszám! (Polgárőr segítség)</a:t>
            </a:r>
          </a:p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Csere lapról a sportszervezetnek kell gondoskodni. </a:t>
            </a:r>
            <a:r>
              <a:rPr lang="hu-HU" sz="1200" dirty="0">
                <a:solidFill>
                  <a:prstClr val="black"/>
                </a:solidFill>
              </a:rPr>
              <a:t>( </a:t>
            </a:r>
            <a:r>
              <a:rPr lang="hu-HU" sz="1200" dirty="0" err="1">
                <a:solidFill>
                  <a:prstClr val="black"/>
                </a:solidFill>
              </a:rPr>
              <a:t>VSz</a:t>
            </a:r>
            <a:r>
              <a:rPr lang="hu-HU" sz="1200" dirty="0">
                <a:solidFill>
                  <a:prstClr val="black"/>
                </a:solidFill>
              </a:rPr>
              <a:t>. 36.§ (1) b) 5</a:t>
            </a:r>
            <a:r>
              <a:rPr lang="hu-HU" sz="9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None/>
            </a:pPr>
            <a:r>
              <a:rPr lang="hu-HU" sz="900" dirty="0">
                <a:solidFill>
                  <a:prstClr val="black"/>
                </a:solidFill>
              </a:rPr>
              <a:t>	</a:t>
            </a:r>
            <a:r>
              <a:rPr lang="hu-HU" sz="1900" dirty="0" err="1" smtClean="0">
                <a:solidFill>
                  <a:prstClr val="black"/>
                </a:solidFill>
              </a:rPr>
              <a:t>fejer.mlsz.hu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smtClean="0">
                <a:solidFill>
                  <a:prstClr val="black"/>
                </a:solidFill>
              </a:rPr>
              <a:t>hasznos dokumentumok letölthető</a:t>
            </a:r>
            <a:endParaRPr lang="hu-HU" sz="1900" dirty="0">
              <a:solidFill>
                <a:prstClr val="black"/>
              </a:solidFill>
            </a:endParaRPr>
          </a:p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Játékosok leigazolása (Ha kétséges a személy azonosság, személyes irattal kell igazolni.)</a:t>
            </a:r>
          </a:p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Öregfiúk bajnokságra is az MLSZ szabályzatai vonatkoznak! (kor, orvosi, igazolás, IFA)</a:t>
            </a:r>
          </a:p>
          <a:p>
            <a:pPr marL="285750" lvl="0" indent="-285750" defTabSz="457200">
              <a:spcAft>
                <a:spcPts val="600"/>
              </a:spcAft>
              <a:buClr>
                <a:schemeClr val="bg2">
                  <a:lumMod val="50000"/>
                </a:scheme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Pályára lépés, és játékvezetők inzultálása bűncselekmény!!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80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2830" y="682388"/>
            <a:ext cx="1192814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0" indent="-438150">
              <a:buClr>
                <a:srgbClr val="0BD0D9"/>
              </a:buClr>
              <a:buSzPct val="155000"/>
              <a:buFont typeface="Arial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A pályaválasztó csapat </a:t>
            </a:r>
            <a:r>
              <a:rPr lang="hu-HU" sz="2400" dirty="0" smtClean="0">
                <a:solidFill>
                  <a:prstClr val="black"/>
                </a:solidFill>
              </a:rPr>
              <a:t>a</a:t>
            </a:r>
          </a:p>
          <a:p>
            <a:pPr lvl="0">
              <a:buClr>
                <a:srgbClr val="0BD0D9"/>
              </a:buClr>
              <a:buSzPct val="155000"/>
            </a:pPr>
            <a:r>
              <a:rPr lang="hu-HU" sz="2400" dirty="0" smtClean="0">
                <a:solidFill>
                  <a:prstClr val="black"/>
                </a:solidFill>
              </a:rPr>
              <a:t>    </a:t>
            </a:r>
            <a:r>
              <a:rPr lang="hu-HU" sz="2400" u="sng" dirty="0">
                <a:solidFill>
                  <a:prstClr val="black"/>
                </a:solidFill>
              </a:rPr>
              <a:t>felnőtt</a:t>
            </a:r>
            <a:r>
              <a:rPr lang="hu-HU" sz="2400" dirty="0">
                <a:solidFill>
                  <a:prstClr val="black"/>
                </a:solidFill>
              </a:rPr>
              <a:t> mérkőzés kiírt kezdési időpontja előtt </a:t>
            </a:r>
            <a:r>
              <a:rPr lang="hu-HU" sz="2400" dirty="0" smtClean="0">
                <a:solidFill>
                  <a:prstClr val="black"/>
                </a:solidFill>
              </a:rPr>
              <a:t> </a:t>
            </a:r>
            <a:r>
              <a:rPr lang="hu-HU" sz="2400" b="1" u="sng" dirty="0" smtClean="0">
                <a:solidFill>
                  <a:prstClr val="black"/>
                </a:solidFill>
              </a:rPr>
              <a:t>legalább </a:t>
            </a:r>
            <a:r>
              <a:rPr lang="hu-HU" sz="2400" b="1" u="sng" dirty="0">
                <a:solidFill>
                  <a:prstClr val="black"/>
                </a:solidFill>
              </a:rPr>
              <a:t>90 perccel</a:t>
            </a:r>
            <a:r>
              <a:rPr lang="hu-HU" sz="2400" dirty="0">
                <a:solidFill>
                  <a:prstClr val="black"/>
                </a:solidFill>
              </a:rPr>
              <a:t>, az</a:t>
            </a:r>
          </a:p>
          <a:p>
            <a:pPr marL="354013" lvl="0" indent="-354013">
              <a:buClr>
                <a:srgbClr val="0BD0D9"/>
              </a:buClr>
              <a:buSzPct val="155000"/>
              <a:buNone/>
            </a:pPr>
            <a:r>
              <a:rPr lang="hu-HU" sz="2400" dirty="0">
                <a:solidFill>
                  <a:prstClr val="black"/>
                </a:solidFill>
              </a:rPr>
              <a:t>  </a:t>
            </a:r>
            <a:r>
              <a:rPr lang="hu-HU" sz="2400" dirty="0" smtClean="0">
                <a:solidFill>
                  <a:prstClr val="black"/>
                </a:solidFill>
              </a:rPr>
              <a:t>  </a:t>
            </a:r>
            <a:r>
              <a:rPr lang="hu-HU" sz="2400" u="sng" dirty="0">
                <a:solidFill>
                  <a:prstClr val="black"/>
                </a:solidFill>
              </a:rPr>
              <a:t>U-19</a:t>
            </a:r>
            <a:r>
              <a:rPr lang="hu-HU" sz="2400" dirty="0">
                <a:solidFill>
                  <a:prstClr val="black"/>
                </a:solidFill>
              </a:rPr>
              <a:t>  és  az  alatti  korosztályú  mérkőzés  előtt  </a:t>
            </a:r>
            <a:r>
              <a:rPr lang="hu-HU" sz="2400" b="1" u="sng" dirty="0">
                <a:solidFill>
                  <a:prstClr val="black"/>
                </a:solidFill>
              </a:rPr>
              <a:t>legalább  60</a:t>
            </a:r>
            <a:r>
              <a:rPr lang="hu-HU" sz="2400" b="1" dirty="0">
                <a:solidFill>
                  <a:prstClr val="black"/>
                </a:solidFill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</a:rPr>
              <a:t>    </a:t>
            </a:r>
            <a:r>
              <a:rPr lang="hu-HU" sz="2400" dirty="0">
                <a:solidFill>
                  <a:prstClr val="black"/>
                </a:solidFill>
              </a:rPr>
              <a:t>perccel  a </a:t>
            </a:r>
            <a:r>
              <a:rPr lang="hu-HU" sz="2400" b="1" u="sng" dirty="0">
                <a:solidFill>
                  <a:prstClr val="black"/>
                </a:solidFill>
              </a:rPr>
              <a:t>létesítményben  kell,  hogy tartózkodjon</a:t>
            </a:r>
            <a:r>
              <a:rPr lang="hu-HU" sz="2400" dirty="0">
                <a:solidFill>
                  <a:prstClr val="black"/>
                </a:solidFill>
              </a:rPr>
              <a:t>.   </a:t>
            </a:r>
            <a:r>
              <a:rPr lang="hu-HU" sz="1600" dirty="0">
                <a:solidFill>
                  <a:prstClr val="black"/>
                </a:solidFill>
              </a:rPr>
              <a:t>VSZ 34.§ (2)a) </a:t>
            </a:r>
          </a:p>
          <a:p>
            <a:pPr marL="354013" lvl="0" indent="-354013">
              <a:buClr>
                <a:srgbClr val="0BD0D9"/>
              </a:buClr>
              <a:buSzPct val="155000"/>
              <a:buNone/>
            </a:pPr>
            <a:r>
              <a:rPr lang="hu-HU" sz="2400" dirty="0">
                <a:solidFill>
                  <a:prstClr val="black"/>
                </a:solidFill>
              </a:rPr>
              <a:t>	(</a:t>
            </a:r>
            <a:r>
              <a:rPr lang="hu-HU" sz="2400" u="sng" dirty="0">
                <a:solidFill>
                  <a:prstClr val="black"/>
                </a:solidFill>
              </a:rPr>
              <a:t>Az időpontok be nem tartása fegyelmi vétségnek minősül!)</a:t>
            </a:r>
          </a:p>
          <a:p>
            <a:pPr marL="354013" lvl="0" indent="-354013">
              <a:buClr>
                <a:srgbClr val="0BD0D9"/>
              </a:buClr>
              <a:buSzPct val="155000"/>
              <a:buNone/>
            </a:pPr>
            <a:endParaRPr lang="hu-HU" sz="2400" dirty="0">
              <a:solidFill>
                <a:prstClr val="black"/>
              </a:solidFill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hu-HU" sz="2400" dirty="0">
                <a:solidFill>
                  <a:prstClr val="black"/>
                </a:solidFill>
              </a:rPr>
              <a:t>Elektronikus jegyzőkönyv, igazolások átadása a játékvezetőnek:</a:t>
            </a:r>
          </a:p>
          <a:p>
            <a:pPr lvl="0">
              <a:buClr>
                <a:srgbClr val="0BD0D9"/>
              </a:buClr>
              <a:buSzPct val="95000"/>
            </a:pPr>
            <a:r>
              <a:rPr lang="hu-HU" sz="2400" dirty="0">
                <a:solidFill>
                  <a:prstClr val="black"/>
                </a:solidFill>
              </a:rPr>
              <a:t>			</a:t>
            </a:r>
            <a:r>
              <a:rPr lang="hu-HU" sz="2400" dirty="0">
                <a:solidFill>
                  <a:srgbClr val="FF0000"/>
                </a:solidFill>
              </a:rPr>
              <a:t>mérkőzés előtt: - 35 perc</a:t>
            </a:r>
          </a:p>
          <a:p>
            <a:pPr lvl="0">
              <a:buClr>
                <a:srgbClr val="0BD0D9"/>
              </a:buClr>
              <a:buSzPct val="95000"/>
            </a:pPr>
            <a:endParaRPr lang="hu-HU" sz="2400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hu-HU" sz="2400" dirty="0">
                <a:solidFill>
                  <a:prstClr val="black"/>
                </a:solidFill>
              </a:rPr>
              <a:t>Internet biztosítás:</a:t>
            </a:r>
          </a:p>
          <a:p>
            <a:pPr lvl="0">
              <a:buClr>
                <a:srgbClr val="0BD0D9"/>
              </a:buClr>
              <a:buSzPct val="95000"/>
            </a:pPr>
            <a:r>
              <a:rPr lang="hu-HU" sz="2400" dirty="0">
                <a:solidFill>
                  <a:prstClr val="black"/>
                </a:solidFill>
              </a:rPr>
              <a:t>			</a:t>
            </a:r>
            <a:r>
              <a:rPr lang="hu-HU" sz="2400" dirty="0">
                <a:solidFill>
                  <a:srgbClr val="FF0000"/>
                </a:solidFill>
              </a:rPr>
              <a:t>játékvezetői öltözőbe</a:t>
            </a:r>
          </a:p>
          <a:p>
            <a:pPr lvl="0">
              <a:buClr>
                <a:srgbClr val="0BD0D9"/>
              </a:buClr>
              <a:buSzPct val="95000"/>
            </a:pPr>
            <a:endParaRPr lang="hu-HU" sz="2400" dirty="0">
              <a:solidFill>
                <a:srgbClr val="FF0000"/>
              </a:solidFill>
            </a:endParaRPr>
          </a:p>
          <a:p>
            <a:pPr marL="274320" lvl="0" indent="-274320"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hu-HU" sz="2400" dirty="0">
                <a:solidFill>
                  <a:prstClr val="black"/>
                </a:solidFill>
              </a:rPr>
              <a:t>Játékvezetői öltözőbe:</a:t>
            </a:r>
          </a:p>
          <a:p>
            <a:pPr lvl="0">
              <a:buClr>
                <a:srgbClr val="0BD0D9"/>
              </a:buClr>
              <a:buSzPct val="95000"/>
            </a:pPr>
            <a:r>
              <a:rPr lang="hu-HU" sz="2400" dirty="0">
                <a:solidFill>
                  <a:prstClr val="black"/>
                </a:solidFill>
              </a:rPr>
              <a:t>		         </a:t>
            </a:r>
            <a:r>
              <a:rPr lang="hu-HU" sz="2400" dirty="0">
                <a:solidFill>
                  <a:srgbClr val="FF0000"/>
                </a:solidFill>
              </a:rPr>
              <a:t>3 pohár + kancsó víz</a:t>
            </a:r>
          </a:p>
        </p:txBody>
      </p:sp>
    </p:spTree>
    <p:extLst>
      <p:ext uri="{BB962C8B-B14F-4D97-AF65-F5344CB8AC3E}">
        <p14:creationId xmlns:p14="http://schemas.microsoft.com/office/powerpoint/2010/main" val="19062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19033"/>
          </a:xfrm>
        </p:spPr>
        <p:txBody>
          <a:bodyPr/>
          <a:lstStyle/>
          <a:p>
            <a:r>
              <a:rPr lang="hu-HU" dirty="0" smtClean="0"/>
              <a:t>Játékjogosultság ellenőrzése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194" y="1460310"/>
            <a:ext cx="11696131" cy="4831308"/>
          </a:xfrm>
        </p:spPr>
        <p:txBody>
          <a:bodyPr>
            <a:normAutofit fontScale="85000" lnSpcReduction="20000"/>
          </a:bodyPr>
          <a:lstStyle/>
          <a:p>
            <a:pPr marL="114300" lvl="0" indent="0">
              <a:buClr>
                <a:srgbClr val="98C723"/>
              </a:buClr>
              <a:buNone/>
            </a:pPr>
            <a:r>
              <a:rPr lang="hu-HU" dirty="0">
                <a:solidFill>
                  <a:prstClr val="black"/>
                </a:solidFill>
              </a:rPr>
              <a:t>VERSENYSZABÁLYZAT:</a:t>
            </a:r>
          </a:p>
          <a:p>
            <a:pPr marL="114300" lvl="0" indent="0">
              <a:buClr>
                <a:srgbClr val="98C723"/>
              </a:buClr>
              <a:buNone/>
            </a:pPr>
            <a:r>
              <a:rPr lang="hu-HU" dirty="0">
                <a:solidFill>
                  <a:prstClr val="black"/>
                </a:solidFill>
              </a:rPr>
              <a:t>34. § (1) a) </a:t>
            </a:r>
          </a:p>
          <a:p>
            <a:pPr marL="114300" lvl="0" indent="0">
              <a:buClr>
                <a:srgbClr val="98C723"/>
              </a:buClr>
              <a:buNone/>
            </a:pPr>
            <a:r>
              <a:rPr lang="hu-HU" dirty="0">
                <a:solidFill>
                  <a:prstClr val="black"/>
                </a:solidFill>
              </a:rPr>
              <a:t>A játékvezető kötelessége, hogy a mérkőzés előtt ellenőrizze a mérkőzésjegyzőkönyvet, a </a:t>
            </a:r>
            <a:r>
              <a:rPr lang="hu-HU" dirty="0">
                <a:solidFill>
                  <a:srgbClr val="FF0000"/>
                </a:solidFill>
              </a:rPr>
              <a:t>két csapat képviselőjének jelenlétében a versenyigazolványokat és sportorvosi igazolásokat. </a:t>
            </a:r>
            <a:r>
              <a:rPr lang="hu-HU" dirty="0">
                <a:solidFill>
                  <a:prstClr val="black"/>
                </a:solidFill>
              </a:rPr>
              <a:t>A </a:t>
            </a:r>
            <a:r>
              <a:rPr lang="hu-HU" u="sng" dirty="0">
                <a:solidFill>
                  <a:prstClr val="black"/>
                </a:solidFill>
              </a:rPr>
              <a:t>két csapat  vezetőjének  kötelessége  a  mérkőzésjegyzőkönyv  kitöltése  </a:t>
            </a:r>
            <a:r>
              <a:rPr lang="hu-HU" dirty="0">
                <a:solidFill>
                  <a:prstClr val="black"/>
                </a:solidFill>
              </a:rPr>
              <a:t>a  mindenkor  hatályos ügyviteli rendszerben és </a:t>
            </a:r>
            <a:r>
              <a:rPr lang="hu-HU" u="sng" dirty="0">
                <a:solidFill>
                  <a:prstClr val="black"/>
                </a:solidFill>
              </a:rPr>
              <a:t>a versenyigazolványok leadása </a:t>
            </a:r>
          </a:p>
          <a:p>
            <a:pPr marL="114300" lvl="0" indent="0">
              <a:buClr>
                <a:srgbClr val="98C723"/>
              </a:buClr>
              <a:buNone/>
            </a:pPr>
            <a:r>
              <a:rPr lang="hu-HU" dirty="0">
                <a:solidFill>
                  <a:prstClr val="black"/>
                </a:solidFill>
              </a:rPr>
              <a:t>- a </a:t>
            </a:r>
            <a:r>
              <a:rPr lang="hu-HU" u="sng" dirty="0">
                <a:solidFill>
                  <a:prstClr val="black"/>
                </a:solidFill>
              </a:rPr>
              <a:t>mérkőzés kiírt kezdési időpontját megelőzően  legalább  35  perccel </a:t>
            </a:r>
            <a:r>
              <a:rPr lang="hu-HU" dirty="0">
                <a:solidFill>
                  <a:prstClr val="black"/>
                </a:solidFill>
              </a:rPr>
              <a:t>- annak  érdekében,  hogy  a  játékvezető  a  játékosok igazoltatását- a mérkőzés kiírt kezdési időpontját megelőzően legalább 25 perccel, a játékosok bemelegítésének zavartalan biztosításával - elvégezhesse, és a kitűzött kezdési időt pontosan betartsák. A fenti </a:t>
            </a:r>
            <a:r>
              <a:rPr lang="hu-HU" u="sng" dirty="0">
                <a:solidFill>
                  <a:prstClr val="black"/>
                </a:solidFill>
              </a:rPr>
              <a:t>időpontok be nem tartása fegyelmi vétségnek minősül</a:t>
            </a:r>
            <a:r>
              <a:rPr lang="hu-HU" dirty="0">
                <a:solidFill>
                  <a:prstClr val="black"/>
                </a:solidFill>
              </a:rPr>
              <a:t>.</a:t>
            </a:r>
          </a:p>
          <a:p>
            <a:pPr marL="114300" lvl="0" indent="0">
              <a:buClr>
                <a:srgbClr val="98C723"/>
              </a:buClr>
              <a:buNone/>
            </a:pPr>
            <a:endParaRPr lang="hu-HU" sz="1000" dirty="0">
              <a:solidFill>
                <a:prstClr val="black"/>
              </a:solidFill>
            </a:endParaRPr>
          </a:p>
          <a:p>
            <a:pPr marL="114300" lvl="0" indent="0">
              <a:buClr>
                <a:srgbClr val="98C723"/>
              </a:buClr>
              <a:buNone/>
            </a:pPr>
            <a:r>
              <a:rPr lang="hu-HU" dirty="0">
                <a:solidFill>
                  <a:prstClr val="black"/>
                </a:solidFill>
              </a:rPr>
              <a:t>e) A  játékvezető az  igazoltatáskor  a  játékosokat  egyenként magához  szólítva  összehasonlítja  őket  a  fényképes  versenyigazolványukkal  és  sportorvosi </a:t>
            </a:r>
            <a:r>
              <a:rPr lang="hu-HU" dirty="0" smtClean="0">
                <a:solidFill>
                  <a:prstClr val="black"/>
                </a:solidFill>
              </a:rPr>
              <a:t>igazolásukkal</a:t>
            </a:r>
            <a:r>
              <a:rPr lang="hu-HU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75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55260"/>
          </a:xfrm>
        </p:spPr>
        <p:txBody>
          <a:bodyPr/>
          <a:lstStyle/>
          <a:p>
            <a:r>
              <a:rPr lang="hu-HU" dirty="0" smtClean="0"/>
              <a:t>Mérkőzés rendjének megzavarása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307" y="1269242"/>
            <a:ext cx="11737075" cy="52816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/>
              <a:t>FSZ 37.§ (1)</a:t>
            </a:r>
            <a:r>
              <a:rPr lang="hu-HU" dirty="0"/>
              <a:t> Ha a mérkőzés rendjének megzavarása történik, amelynek megelőzéséhez szükséges lett volna a rendezői feladatok ellátása a szabályzatok szerint, de </a:t>
            </a:r>
            <a:r>
              <a:rPr lang="hu-HU" b="1" dirty="0"/>
              <a:t>a rendező ezt a kötelezettségét részben vagy teljesen elmulasztja,</a:t>
            </a:r>
            <a:r>
              <a:rPr lang="hu-HU" dirty="0"/>
              <a:t> a rendező sportszervezet fegyelmi vétséget követ el</a:t>
            </a:r>
            <a:r>
              <a:rPr lang="hu-HU" dirty="0" smtClean="0"/>
              <a:t>. </a:t>
            </a:r>
          </a:p>
          <a:p>
            <a:pPr marL="0" indent="0">
              <a:buNone/>
            </a:pPr>
            <a:r>
              <a:rPr lang="hu-HU" u="sng" dirty="0" smtClean="0"/>
              <a:t>A </a:t>
            </a:r>
            <a:r>
              <a:rPr lang="hu-HU" u="sng" dirty="0"/>
              <a:t>rend megzavarásának minősül egyebek </a:t>
            </a:r>
            <a:r>
              <a:rPr lang="hu-HU" u="sng" dirty="0" smtClean="0"/>
              <a:t>között</a:t>
            </a:r>
            <a:r>
              <a:rPr lang="hu-HU" dirty="0" smtClean="0"/>
              <a:t>: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obszcén </a:t>
            </a:r>
            <a:r>
              <a:rPr lang="hu-HU" dirty="0"/>
              <a:t>kifejezések, rigmusok,nem engedélyezett tartalmú </a:t>
            </a:r>
            <a:r>
              <a:rPr lang="hu-HU" dirty="0" smtClean="0"/>
              <a:t>szövegek kiabálása </a:t>
            </a:r>
            <a:r>
              <a:rPr lang="hu-HU" dirty="0"/>
              <a:t>vagy </a:t>
            </a:r>
            <a:r>
              <a:rPr lang="hu-HU" dirty="0" smtClean="0"/>
              <a:t>ilyen feliratok </a:t>
            </a:r>
            <a:r>
              <a:rPr lang="hu-HU" dirty="0"/>
              <a:t>kihelyezése</a:t>
            </a:r>
            <a:r>
              <a:rPr lang="hu-H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nem </a:t>
            </a:r>
            <a:r>
              <a:rPr lang="hu-HU" dirty="0"/>
              <a:t>engedélyezett pirotechnika használata</a:t>
            </a:r>
            <a:r>
              <a:rPr lang="hu-H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játéktérre, vagy a pályakorláton belülre bármilyen tárgy bedobása</a:t>
            </a:r>
            <a:r>
              <a:rPr lang="hu-H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 </a:t>
            </a:r>
            <a:r>
              <a:rPr lang="hu-HU" dirty="0"/>
              <a:t>játéktérre való illetéktelen </a:t>
            </a:r>
            <a:r>
              <a:rPr lang="hu-HU" dirty="0" smtClean="0"/>
              <a:t>bejutás;</a:t>
            </a:r>
          </a:p>
          <a:p>
            <a:pPr>
              <a:buFont typeface="Wingdings" pitchFamily="2" charset="2"/>
              <a:buChar char="§"/>
            </a:pPr>
            <a:r>
              <a:rPr lang="hu-HU" dirty="0" smtClean="0"/>
              <a:t>az </a:t>
            </a:r>
            <a:r>
              <a:rPr lang="hu-HU" dirty="0"/>
              <a:t>ellenfél szurkolóinak vagy csapatának veszélyeztetése, </a:t>
            </a:r>
            <a:r>
              <a:rPr lang="hu-HU" dirty="0" smtClean="0"/>
              <a:t>fenyegetése</a:t>
            </a:r>
          </a:p>
          <a:p>
            <a:pPr>
              <a:buFont typeface="Wingdings" pitchFamily="2" charset="2"/>
              <a:buChar char="§"/>
            </a:pPr>
            <a:r>
              <a:rPr lang="hu-HU" dirty="0"/>
              <a:t>a mérkőzés rendbontás miatt </a:t>
            </a:r>
            <a:r>
              <a:rPr lang="hu-HU" dirty="0" smtClean="0"/>
              <a:t>felfüggesztése</a:t>
            </a:r>
          </a:p>
          <a:p>
            <a:pPr marL="0" indent="0">
              <a:buNone/>
            </a:pPr>
            <a:r>
              <a:rPr lang="hu-HU" u="sng" dirty="0" smtClean="0"/>
              <a:t>Büntetési tétel: </a:t>
            </a:r>
            <a:r>
              <a:rPr lang="hu-HU" dirty="0" smtClean="0"/>
              <a:t>Írásbeli figyelmeztetés, 100, - 150, - 200 ezer forint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03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2681"/>
          </a:xfrm>
        </p:spPr>
        <p:txBody>
          <a:bodyPr/>
          <a:lstStyle/>
          <a:p>
            <a:r>
              <a:rPr lang="hu-HU" dirty="0" smtClean="0"/>
              <a:t>2019-2020. évi versenykiírások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8867" y="1542197"/>
            <a:ext cx="10836322" cy="5049671"/>
          </a:xfrm>
        </p:spPr>
        <p:txBody>
          <a:bodyPr>
            <a:normAutofit/>
          </a:bodyPr>
          <a:lstStyle/>
          <a:p>
            <a:pPr marL="109728" lvl="0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hu-HU" sz="2600" u="sng" dirty="0"/>
              <a:t>LABDARÚGÁS</a:t>
            </a:r>
          </a:p>
          <a:p>
            <a:pPr marL="722313" lvl="0" indent="-368300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hu-HU" u="sng" dirty="0" smtClean="0">
                <a:solidFill>
                  <a:schemeClr val="bg2">
                    <a:lumMod val="50000"/>
                  </a:schemeClr>
                </a:solidFill>
              </a:rPr>
              <a:t>Felnőtt</a:t>
            </a:r>
            <a:r>
              <a:rPr lang="hu-HU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dirty="0" smtClean="0">
                <a:solidFill>
                  <a:srgbClr val="7030A0"/>
                </a:solidFill>
              </a:rPr>
              <a:t>      </a:t>
            </a:r>
            <a:r>
              <a:rPr lang="hu-HU" dirty="0" smtClean="0">
                <a:solidFill>
                  <a:schemeClr val="tx2"/>
                </a:solidFill>
              </a:rPr>
              <a:t>Férfi</a:t>
            </a:r>
            <a:r>
              <a:rPr lang="hu-HU" dirty="0" smtClean="0">
                <a:solidFill>
                  <a:srgbClr val="7030A0"/>
                </a:solidFill>
              </a:rPr>
              <a:t> </a:t>
            </a:r>
            <a:r>
              <a:rPr lang="hu-HU" sz="2200" dirty="0" smtClean="0">
                <a:solidFill>
                  <a:prstClr val="black"/>
                </a:solidFill>
              </a:rPr>
              <a:t>Megyei </a:t>
            </a:r>
            <a:r>
              <a:rPr lang="hu-HU" sz="2200" dirty="0">
                <a:solidFill>
                  <a:prstClr val="black"/>
                </a:solidFill>
              </a:rPr>
              <a:t>I., II., III. osztály</a:t>
            </a:r>
          </a:p>
          <a:p>
            <a:pPr marL="722313" lvl="6" indent="-368300">
              <a:spcBef>
                <a:spcPts val="300"/>
              </a:spcBef>
              <a:buClr>
                <a:srgbClr val="A04DA3"/>
              </a:buClr>
              <a:buNone/>
            </a:pPr>
            <a:r>
              <a:rPr lang="hu-HU" sz="2200" dirty="0">
                <a:solidFill>
                  <a:prstClr val="black"/>
                </a:solidFill>
              </a:rPr>
              <a:t>		               </a:t>
            </a:r>
            <a:r>
              <a:rPr lang="hu-HU" sz="2400" dirty="0" smtClean="0">
                <a:solidFill>
                  <a:prstClr val="black"/>
                </a:solidFill>
              </a:rPr>
              <a:t>Női </a:t>
            </a:r>
            <a:r>
              <a:rPr lang="hu-HU" sz="2400" dirty="0">
                <a:solidFill>
                  <a:prstClr val="black"/>
                </a:solidFill>
              </a:rPr>
              <a:t>¾ pálya</a:t>
            </a:r>
          </a:p>
          <a:p>
            <a:pPr marL="722313" lvl="0" indent="-368300">
              <a:spcBef>
                <a:spcPts val="300"/>
              </a:spcBef>
              <a:buClr>
                <a:srgbClr val="A04DA3"/>
              </a:buClr>
              <a:buFont typeface="Georgia"/>
              <a:buChar char="•"/>
            </a:pPr>
            <a:r>
              <a:rPr lang="hu-HU" u="sng" dirty="0" smtClean="0">
                <a:solidFill>
                  <a:schemeClr val="accent2">
                    <a:lumMod val="50000"/>
                  </a:schemeClr>
                </a:solidFill>
              </a:rPr>
              <a:t>U- </a:t>
            </a:r>
            <a:r>
              <a:rPr lang="hu-HU" u="sng" dirty="0">
                <a:solidFill>
                  <a:schemeClr val="accent2">
                    <a:lumMod val="50000"/>
                  </a:schemeClr>
                </a:solidFill>
              </a:rPr>
              <a:t>19</a:t>
            </a:r>
            <a:r>
              <a:rPr lang="hu-HU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sz="2600" dirty="0">
                <a:solidFill>
                  <a:prstClr val="black"/>
                </a:solidFill>
              </a:rPr>
              <a:t>	</a:t>
            </a:r>
            <a:r>
              <a:rPr lang="hu-HU" sz="2600" dirty="0" smtClean="0">
                <a:solidFill>
                  <a:prstClr val="black"/>
                </a:solidFill>
              </a:rPr>
              <a:t>      Férfi </a:t>
            </a:r>
            <a:r>
              <a:rPr lang="hu-HU" sz="2200" dirty="0" smtClean="0">
                <a:solidFill>
                  <a:prstClr val="black"/>
                </a:solidFill>
              </a:rPr>
              <a:t>Megyei </a:t>
            </a:r>
            <a:r>
              <a:rPr lang="hu-HU" sz="2200" dirty="0">
                <a:solidFill>
                  <a:prstClr val="black"/>
                </a:solidFill>
              </a:rPr>
              <a:t>I., II. osztály	</a:t>
            </a:r>
          </a:p>
          <a:p>
            <a:pPr marL="722313" lvl="6" indent="-368300">
              <a:spcBef>
                <a:spcPts val="300"/>
              </a:spcBef>
              <a:buClr>
                <a:srgbClr val="A04DA3"/>
              </a:buClr>
            </a:pPr>
            <a:r>
              <a:rPr lang="hu-HU" sz="2600" u="sng" dirty="0" smtClean="0">
                <a:solidFill>
                  <a:schemeClr val="accent2">
                    <a:lumMod val="50000"/>
                  </a:schemeClr>
                </a:solidFill>
              </a:rPr>
              <a:t>U-16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hu-HU" sz="2600" dirty="0">
                <a:solidFill>
                  <a:prstClr val="black"/>
                </a:solidFill>
              </a:rPr>
              <a:t>	     </a:t>
            </a:r>
            <a:r>
              <a:rPr lang="hu-HU" sz="2600" dirty="0" smtClean="0">
                <a:solidFill>
                  <a:prstClr val="black"/>
                </a:solidFill>
              </a:rPr>
              <a:t> </a:t>
            </a:r>
            <a:r>
              <a:rPr lang="hu-HU" sz="2400" dirty="0" smtClean="0">
                <a:solidFill>
                  <a:prstClr val="black"/>
                </a:solidFill>
              </a:rPr>
              <a:t>Fiú</a:t>
            </a:r>
            <a:r>
              <a:rPr lang="hu-HU" sz="2400" dirty="0">
                <a:solidFill>
                  <a:prstClr val="black"/>
                </a:solidFill>
              </a:rPr>
              <a:t>, Leány</a:t>
            </a:r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>
                <a:solidFill>
                  <a:schemeClr val="accent2">
                    <a:lumMod val="50000"/>
                  </a:schemeClr>
                </a:solidFill>
              </a:rPr>
              <a:t>U-14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>: 	      </a:t>
            </a:r>
            <a:r>
              <a:rPr lang="hu-HU" sz="2400" dirty="0" smtClean="0">
                <a:solidFill>
                  <a:schemeClr val="tx2"/>
                </a:solidFill>
              </a:rPr>
              <a:t>Fiú </a:t>
            </a:r>
            <a:r>
              <a:rPr lang="hu-HU" sz="2400" dirty="0">
                <a:solidFill>
                  <a:schemeClr val="tx2"/>
                </a:solidFill>
              </a:rPr>
              <a:t>¾ pálya</a:t>
            </a:r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>
                <a:solidFill>
                  <a:schemeClr val="bg2">
                    <a:lumMod val="50000"/>
                  </a:schemeClr>
                </a:solidFill>
              </a:rPr>
              <a:t>Öregfiúk</a:t>
            </a:r>
            <a:r>
              <a:rPr lang="hu-HU" sz="24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hu-HU" sz="24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hu-HU" sz="2400" dirty="0" smtClean="0">
                <a:solidFill>
                  <a:schemeClr val="tx2"/>
                </a:solidFill>
              </a:rPr>
              <a:t>Férfi</a:t>
            </a:r>
          </a:p>
          <a:p>
            <a:pPr marL="354013" lvl="8" indent="0">
              <a:spcBef>
                <a:spcPts val="300"/>
              </a:spcBef>
              <a:buClr>
                <a:srgbClr val="A04DA3"/>
              </a:buClr>
              <a:buNone/>
            </a:pPr>
            <a:endParaRPr lang="hu-HU" sz="2400" u="sng" dirty="0">
              <a:solidFill>
                <a:srgbClr val="EA157A">
                  <a:lumMod val="50000"/>
                </a:srgbClr>
              </a:solidFill>
            </a:endParaRPr>
          </a:p>
          <a:p>
            <a:pPr marL="174625" lvl="8" indent="0">
              <a:spcBef>
                <a:spcPts val="300"/>
              </a:spcBef>
              <a:buClr>
                <a:srgbClr val="A04DA3"/>
              </a:buClr>
              <a:buNone/>
            </a:pPr>
            <a:r>
              <a:rPr lang="hu-HU" sz="2400" u="sng" dirty="0"/>
              <a:t>FUTSAL</a:t>
            </a:r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>
                <a:solidFill>
                  <a:schemeClr val="accent2">
                    <a:lumMod val="50000"/>
                  </a:schemeClr>
                </a:solidFill>
              </a:rPr>
              <a:t>U-11</a:t>
            </a:r>
            <a:r>
              <a:rPr lang="hu-HU" sz="2400" u="sng" dirty="0"/>
              <a:t>:</a:t>
            </a:r>
            <a:r>
              <a:rPr lang="hu-HU" sz="2400" dirty="0"/>
              <a:t>	</a:t>
            </a:r>
            <a:r>
              <a:rPr lang="hu-HU" sz="2400" dirty="0" smtClean="0"/>
              <a:t>	Fiú</a:t>
            </a:r>
            <a:endParaRPr lang="hu-HU" sz="2400" u="sng" dirty="0"/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>
                <a:solidFill>
                  <a:schemeClr val="accent2">
                    <a:lumMod val="50000"/>
                  </a:schemeClr>
                </a:solidFill>
              </a:rPr>
              <a:t>U-13:</a:t>
            </a:r>
            <a:r>
              <a:rPr lang="hu-HU" sz="2400" dirty="0"/>
              <a:t>	</a:t>
            </a:r>
            <a:r>
              <a:rPr lang="hu-HU" sz="2400" dirty="0" smtClean="0"/>
              <a:t>	Fiú</a:t>
            </a:r>
            <a:endParaRPr lang="hu-HU" sz="2400" u="sng" dirty="0"/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>
                <a:solidFill>
                  <a:schemeClr val="accent2">
                    <a:lumMod val="50000"/>
                  </a:schemeClr>
                </a:solidFill>
              </a:rPr>
              <a:t>U-15</a:t>
            </a:r>
            <a:r>
              <a:rPr lang="hu-HU" sz="2400" u="sng" dirty="0"/>
              <a:t>:</a:t>
            </a:r>
            <a:r>
              <a:rPr lang="hu-HU" sz="2400" dirty="0"/>
              <a:t>	</a:t>
            </a:r>
            <a:r>
              <a:rPr lang="hu-HU" sz="2400" dirty="0" smtClean="0"/>
              <a:t>	Fiú</a:t>
            </a:r>
          </a:p>
          <a:p>
            <a:pPr marL="722313" lvl="8" indent="-368300">
              <a:spcBef>
                <a:spcPts val="300"/>
              </a:spcBef>
              <a:buClr>
                <a:srgbClr val="A04DA3"/>
              </a:buClr>
            </a:pPr>
            <a:r>
              <a:rPr lang="hu-HU" sz="2400" u="sng" dirty="0" smtClean="0">
                <a:solidFill>
                  <a:srgbClr val="0070C0"/>
                </a:solidFill>
              </a:rPr>
              <a:t>Felnőtt</a:t>
            </a:r>
            <a:r>
              <a:rPr lang="hu-HU" sz="2400" dirty="0" smtClean="0"/>
              <a:t>:	Férfi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500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Téli Műfüves Bajnokság 2019.</a:t>
            </a:r>
            <a:endParaRPr dirty="0"/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458936"/>
              </p:ext>
            </p:extLst>
          </p:nvPr>
        </p:nvGraphicFramePr>
        <p:xfrm>
          <a:off x="518616" y="1473954"/>
          <a:ext cx="11301032" cy="4271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2256"/>
                <a:gridCol w="2743200"/>
                <a:gridCol w="3289110"/>
                <a:gridCol w="2566466"/>
              </a:tblGrid>
              <a:tr h="533969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Baskerville Old Face" pitchFamily="18" charset="0"/>
                        </a:rPr>
                        <a:t>Hely</a:t>
                      </a:r>
                      <a:endParaRPr lang="hu-HU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Baskerville Old Face" pitchFamily="18" charset="0"/>
                        </a:rPr>
                        <a:t>1.</a:t>
                      </a:r>
                      <a:endParaRPr lang="hu-HU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Baskerville Old Face" pitchFamily="18" charset="0"/>
                        </a:rPr>
                        <a:t>2.</a:t>
                      </a:r>
                      <a:endParaRPr lang="hu-HU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Baskerville Old Face" pitchFamily="18" charset="0"/>
                        </a:rPr>
                        <a:t>3.</a:t>
                      </a:r>
                      <a:endParaRPr lang="hu-HU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Csákvár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Szár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Csákvár „A”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Bicske II.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Dunaújváros Radar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Sárbogárd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Ercsi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Vajta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Dunaújváros Stadion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DPASE U-19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Besnyő-Iváncsa</a:t>
                      </a:r>
                      <a:r>
                        <a:rPr lang="hu-HU" sz="28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II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Mezőfalva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Főnix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Főnix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Főnix U-19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Enying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Gárdony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Gárdony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Sárosd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Velence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Martonvásár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Martonvásár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Vál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Kápolnásnyék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533969">
                <a:tc>
                  <a:txBody>
                    <a:bodyPr/>
                    <a:lstStyle/>
                    <a:p>
                      <a:r>
                        <a:rPr lang="hu-HU" b="1" dirty="0" smtClean="0"/>
                        <a:t>Mór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Bakonycsernye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Mór II.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Bodajk</a:t>
                      </a:r>
                      <a:endParaRPr lang="hu-HU" sz="2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910" y="1473957"/>
            <a:ext cx="10986448" cy="4544705"/>
          </a:xfrm>
        </p:spPr>
        <p:txBody>
          <a:bodyPr/>
          <a:lstStyle/>
          <a:p>
            <a:r>
              <a:rPr lang="hu-HU" dirty="0"/>
              <a:t>Nevezés: </a:t>
            </a:r>
          </a:p>
          <a:p>
            <a:pPr marL="0" indent="0">
              <a:buNone/>
            </a:pPr>
            <a:r>
              <a:rPr lang="hu-HU" dirty="0"/>
              <a:t>	Digitálisan az IFA rendszeren keresztül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Nevezési határidő: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2019. </a:t>
            </a:r>
            <a:r>
              <a:rPr lang="hu-HU" dirty="0"/>
              <a:t>július </a:t>
            </a:r>
            <a:r>
              <a:rPr lang="hu-HU" dirty="0" smtClean="0"/>
              <a:t>01. </a:t>
            </a:r>
            <a:r>
              <a:rPr lang="hu-HU" dirty="0"/>
              <a:t>hétfő 12.00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061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59976"/>
          </a:xfrm>
        </p:spPr>
        <p:txBody>
          <a:bodyPr/>
          <a:lstStyle/>
          <a:p>
            <a:r>
              <a:rPr lang="hu-HU" dirty="0" smtClean="0"/>
              <a:t>Amatőr licence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3080" y="1637730"/>
            <a:ext cx="11559653" cy="4667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u="sng" dirty="0"/>
              <a:t>Célja:</a:t>
            </a:r>
          </a:p>
          <a:p>
            <a:r>
              <a:rPr lang="hu-HU" dirty="0"/>
              <a:t> Az MLSZ szervezésében megrendezésre kerülő vegyes - nyílt - és az amatőr bajnokságokban egységes követelményrendszert teremtsen meg a bajnokságba benevezni kívánó, és abban résztvevő sportszervezetek részére a gazdálkodási, az infrastrukturális feltételek és az alkalmazásban álló sportszakemberek tekintetében. </a:t>
            </a:r>
          </a:p>
          <a:p>
            <a:pPr marL="0" indent="0">
              <a:buNone/>
            </a:pPr>
            <a:r>
              <a:rPr lang="hu-HU" u="sng" dirty="0"/>
              <a:t>Hatálya:</a:t>
            </a:r>
          </a:p>
          <a:p>
            <a:r>
              <a:rPr lang="hu-HU" dirty="0"/>
              <a:t>Azon sportszervezetek körére terjed ki, amelyek részt kívánnak venni az NB III és a megyei  I. osztályú férfi felnőtt bajnokságban</a:t>
            </a:r>
            <a:r>
              <a:rPr lang="hu-HU" dirty="0" smtClean="0"/>
              <a:t>.</a:t>
            </a:r>
          </a:p>
          <a:p>
            <a:pPr marL="0" indent="0">
              <a:buNone/>
            </a:pPr>
            <a:endParaRPr lang="hu-HU" u="sng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63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73624"/>
          </a:xfrm>
        </p:spPr>
        <p:txBody>
          <a:bodyPr/>
          <a:lstStyle/>
          <a:p>
            <a:r>
              <a:rPr lang="hu-HU" dirty="0" smtClean="0"/>
              <a:t>Licence kérelem eljárási időpontok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070" y="1569493"/>
            <a:ext cx="11737074" cy="4612943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Licenckérelem benyújtási lehetőségének meghirdetése: </a:t>
            </a:r>
            <a:r>
              <a:rPr lang="hu-HU" dirty="0" smtClean="0"/>
              <a:t>		március </a:t>
            </a:r>
            <a:r>
              <a:rPr lang="hu-HU" dirty="0"/>
              <a:t>10.</a:t>
            </a:r>
          </a:p>
          <a:p>
            <a:r>
              <a:rPr lang="hu-HU" dirty="0"/>
              <a:t>Licenckérelmi dokumentáció benyújtásának határideje:    </a:t>
            </a:r>
            <a:r>
              <a:rPr lang="hu-HU" dirty="0" smtClean="0"/>
              <a:t>	</a:t>
            </a:r>
            <a:r>
              <a:rPr lang="hu-HU" dirty="0" smtClean="0">
                <a:solidFill>
                  <a:srgbClr val="FF0000"/>
                </a:solidFill>
              </a:rPr>
              <a:t>április </a:t>
            </a:r>
            <a:r>
              <a:rPr lang="hu-HU" dirty="0">
                <a:solidFill>
                  <a:srgbClr val="FF0000"/>
                </a:solidFill>
              </a:rPr>
              <a:t>10</a:t>
            </a:r>
            <a:r>
              <a:rPr lang="hu-HU" dirty="0"/>
              <a:t>.</a:t>
            </a:r>
          </a:p>
          <a:p>
            <a:r>
              <a:rPr lang="hu-HU" dirty="0"/>
              <a:t>Hiánypótlás elvégzése:					</a:t>
            </a:r>
            <a:r>
              <a:rPr lang="hu-HU" dirty="0" smtClean="0"/>
              <a:t>		április </a:t>
            </a:r>
            <a:r>
              <a:rPr lang="hu-HU" dirty="0"/>
              <a:t>25.</a:t>
            </a:r>
          </a:p>
          <a:p>
            <a:r>
              <a:rPr lang="hu-HU" dirty="0"/>
              <a:t>Versenybizottsági határozatok kiküldési határideje:	</a:t>
            </a:r>
            <a:r>
              <a:rPr lang="hu-HU" dirty="0" smtClean="0"/>
              <a:t>	április </a:t>
            </a:r>
            <a:r>
              <a:rPr lang="hu-HU" dirty="0"/>
              <a:t>30.</a:t>
            </a:r>
          </a:p>
          <a:p>
            <a:r>
              <a:rPr lang="hu-HU" dirty="0" err="1"/>
              <a:t>II.fokú</a:t>
            </a:r>
            <a:r>
              <a:rPr lang="hu-HU" dirty="0"/>
              <a:t> eljárás sportszervezeti fellebbezés beküldési </a:t>
            </a:r>
          </a:p>
          <a:p>
            <a:pPr marL="0" indent="0">
              <a:buNone/>
            </a:pPr>
            <a:r>
              <a:rPr lang="hu-HU" dirty="0"/>
              <a:t>    határideje:							</a:t>
            </a:r>
            <a:r>
              <a:rPr lang="hu-HU" dirty="0" smtClean="0"/>
              <a:t>	május </a:t>
            </a:r>
            <a:r>
              <a:rPr lang="hu-HU" dirty="0"/>
              <a:t>10.</a:t>
            </a:r>
          </a:p>
          <a:p>
            <a:r>
              <a:rPr lang="hu-HU" dirty="0"/>
              <a:t>Fellebbviteli bizottsági határozatok kiküldési határideje:   </a:t>
            </a:r>
            <a:r>
              <a:rPr lang="hu-HU" dirty="0" smtClean="0"/>
              <a:t>	május </a:t>
            </a:r>
            <a:r>
              <a:rPr lang="hu-HU" dirty="0"/>
              <a:t>15.</a:t>
            </a:r>
          </a:p>
          <a:p>
            <a:r>
              <a:rPr lang="hu-HU" dirty="0"/>
              <a:t>Pályahitelesítés kérelem benyújtásának határideje:	         </a:t>
            </a:r>
            <a:r>
              <a:rPr lang="hu-HU" dirty="0" smtClean="0">
                <a:solidFill>
                  <a:srgbClr val="FF0000"/>
                </a:solidFill>
              </a:rPr>
              <a:t>március </a:t>
            </a:r>
            <a:r>
              <a:rPr lang="hu-HU" dirty="0">
                <a:solidFill>
                  <a:srgbClr val="FF0000"/>
                </a:solidFill>
              </a:rPr>
              <a:t>21.</a:t>
            </a:r>
          </a:p>
          <a:p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Pályahitelesítés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elvégzése, jegyzőkönyv elkészítése</a:t>
            </a:r>
            <a:r>
              <a:rPr lang="hu-HU" dirty="0" smtClean="0">
                <a:solidFill>
                  <a:schemeClr val="accent1">
                    <a:lumMod val="75000"/>
                  </a:schemeClr>
                </a:solidFill>
              </a:rPr>
              <a:t>:		április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</a:rPr>
              <a:t>10.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17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Licence kérelem benyújtás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3206" y="1596788"/>
            <a:ext cx="11300346" cy="4572000"/>
          </a:xfrm>
        </p:spPr>
        <p:txBody>
          <a:bodyPr/>
          <a:lstStyle/>
          <a:p>
            <a:r>
              <a:rPr lang="hu-HU" u="sng" dirty="0"/>
              <a:t>IFA rendszeren keresztül. Április 10-ig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Licenckérelmi adatlap</a:t>
            </a:r>
          </a:p>
          <a:p>
            <a:r>
              <a:rPr lang="hu-HU" dirty="0"/>
              <a:t>Üzleti terv ( 2.sz. melléklet </a:t>
            </a:r>
            <a:r>
              <a:rPr lang="hu-HU" dirty="0" smtClean="0"/>
              <a:t>16.o</a:t>
            </a:r>
            <a:r>
              <a:rPr lang="hu-HU" dirty="0"/>
              <a:t>.)</a:t>
            </a:r>
          </a:p>
          <a:p>
            <a:r>
              <a:rPr lang="hu-HU" dirty="0"/>
              <a:t>Szakmai terv. Sportszervezet elnöksége által jóváhagyott (3.sz. melléklet </a:t>
            </a:r>
            <a:r>
              <a:rPr lang="hu-HU" dirty="0" smtClean="0"/>
              <a:t>19.o</a:t>
            </a:r>
            <a:r>
              <a:rPr lang="hu-HU" dirty="0"/>
              <a:t>)</a:t>
            </a:r>
          </a:p>
          <a:p>
            <a:r>
              <a:rPr lang="hu-HU" dirty="0"/>
              <a:t>Egyszerűsített éves beszámoló, a számvitelről szóló 2000. évi C törvény szerint.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01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64191"/>
          </a:xfrm>
        </p:spPr>
        <p:txBody>
          <a:bodyPr/>
          <a:lstStyle/>
          <a:p>
            <a:r>
              <a:rPr lang="hu-HU" dirty="0" smtClean="0"/>
              <a:t>Amatőr koncepció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841" y="1105469"/>
            <a:ext cx="11600598" cy="52134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1	Hiteles adatbázis</a:t>
            </a:r>
          </a:p>
          <a:p>
            <a:pPr marL="0" indent="0">
              <a:buNone/>
            </a:pPr>
            <a:r>
              <a:rPr lang="hu-HU" dirty="0"/>
              <a:t>2	Budapest projekt</a:t>
            </a:r>
          </a:p>
          <a:p>
            <a:pPr marL="0" indent="0">
              <a:buNone/>
            </a:pPr>
            <a:r>
              <a:rPr lang="hu-HU" dirty="0"/>
              <a:t>3	Kistelepülések bevonása</a:t>
            </a:r>
          </a:p>
          <a:p>
            <a:pPr marL="0" indent="0">
              <a:buNone/>
            </a:pPr>
            <a:r>
              <a:rPr lang="hu-HU" dirty="0"/>
              <a:t>4	Grassroots akkreditáció</a:t>
            </a:r>
          </a:p>
          <a:p>
            <a:pPr marL="0" indent="0">
              <a:buNone/>
            </a:pPr>
            <a:r>
              <a:rPr lang="hu-HU" dirty="0"/>
              <a:t>5	U14-18-23 megtartási projekt</a:t>
            </a:r>
          </a:p>
          <a:p>
            <a:pPr marL="0" indent="0">
              <a:buNone/>
            </a:pPr>
            <a:r>
              <a:rPr lang="hu-HU" dirty="0"/>
              <a:t>6	Szabályzati dereguláció és egyszerűsítés</a:t>
            </a:r>
          </a:p>
          <a:p>
            <a:pPr marL="0" indent="0">
              <a:buNone/>
            </a:pPr>
            <a:r>
              <a:rPr lang="hu-HU" dirty="0"/>
              <a:t>7	Oktatási, szabályismereti kampány a klubok, játékosok részére</a:t>
            </a:r>
          </a:p>
          <a:p>
            <a:pPr marL="0" indent="0">
              <a:buNone/>
            </a:pPr>
            <a:r>
              <a:rPr lang="hu-HU" dirty="0"/>
              <a:t>8	Profi, amatőr együttműködési modell pilot projekt egy régióban</a:t>
            </a:r>
          </a:p>
          <a:p>
            <a:pPr marL="900113" indent="-900113">
              <a:buNone/>
            </a:pPr>
            <a:r>
              <a:rPr lang="hu-HU" dirty="0"/>
              <a:t>9	Program az oktatási intézmények (igazgatók, pedagógusok) intenzívebb bevonása </a:t>
            </a:r>
            <a:r>
              <a:rPr lang="hu-HU" dirty="0" smtClean="0"/>
              <a:t> érdekében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10	Fenntartható grassroots klubmodell minta kialakítása</a:t>
            </a:r>
          </a:p>
          <a:p>
            <a:pPr marL="0" indent="0">
              <a:buNone/>
            </a:pPr>
            <a:r>
              <a:rPr lang="hu-HU" dirty="0"/>
              <a:t>11	Az edzőképzés folyamatának hozzáigazítása az amatőr labdarúgás igényeihez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144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82304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773" y="723331"/>
            <a:ext cx="12028227" cy="5902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12	Háziorvosok bevonása, szabályzatmódosítás, a felelősség átruházása a klubokra, játékosokra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13	Játékvezetői program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14	Átfogó, országos létesítménykataszter és ez alapján 2025-ig szóló fejlesztési terv elkészítése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15	A fejlesztésből kimaradt térségek, települések felmérése, részükre könnyített beruházási </a:t>
            </a:r>
            <a:r>
              <a:rPr lang="hu-HU" dirty="0" smtClean="0"/>
              <a:t>	program indítása</a:t>
            </a:r>
            <a:endParaRPr lang="hu-HU" dirty="0"/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16	A pályarendszabályok és értékelési elvek összehangolása a reálisan megvalósítható fejlesztési </a:t>
            </a:r>
            <a:r>
              <a:rPr lang="hu-HU" dirty="0" smtClean="0"/>
              <a:t>	tervvel</a:t>
            </a:r>
            <a:endParaRPr lang="hu-HU" dirty="0"/>
          </a:p>
          <a:p>
            <a:pPr marL="900113" indent="-900113">
              <a:buNone/>
              <a:tabLst>
                <a:tab pos="450850" algn="l"/>
                <a:tab pos="627063" algn="l"/>
              </a:tabLst>
            </a:pPr>
            <a:r>
              <a:rPr lang="hu-HU" dirty="0"/>
              <a:t>17	Fenntartható finanszírozási modell a 2020-2025-ös időszakra, felkészülés a központi források kivezetésére/csökkentésére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18	Kompenzációs program a kisegyesületek támogatására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19	A pályázati adminisztráció egyszerűsítése és/vagy a klubvezetők intenzív képzése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20	Az amatőr klubvezetők képzési programjában a kommunikáció és kapcsolattartás modul </a:t>
            </a:r>
            <a:r>
              <a:rPr lang="hu-HU" dirty="0" smtClean="0"/>
              <a:t>	bevezetése</a:t>
            </a:r>
            <a:endParaRPr lang="hu-HU" dirty="0"/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21	MLSZ központból koordinált kommunikációs kampányok</a:t>
            </a:r>
          </a:p>
          <a:p>
            <a:pPr marL="0" indent="0">
              <a:buNone/>
              <a:tabLst>
                <a:tab pos="450850" algn="l"/>
                <a:tab pos="627063" algn="l"/>
              </a:tabLst>
            </a:pPr>
            <a:r>
              <a:rPr lang="hu-HU" dirty="0"/>
              <a:t>22	A marketing lehetőségek egységes kiaknázása, országos szintű értékesítési kampányokkal</a:t>
            </a:r>
          </a:p>
        </p:txBody>
      </p:sp>
    </p:spTree>
    <p:extLst>
      <p:ext uri="{BB962C8B-B14F-4D97-AF65-F5344CB8AC3E}">
        <p14:creationId xmlns:p14="http://schemas.microsoft.com/office/powerpoint/2010/main" val="22271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19033"/>
          </a:xfrm>
        </p:spPr>
        <p:txBody>
          <a:bodyPr/>
          <a:lstStyle/>
          <a:p>
            <a:r>
              <a:rPr lang="hu-HU" dirty="0" smtClean="0"/>
              <a:t>E-mail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9558" y="1583140"/>
            <a:ext cx="11095630" cy="4790364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MLSZ Fejér Megyei Igazgatóság:</a:t>
            </a:r>
          </a:p>
          <a:p>
            <a:pPr marL="0" indent="0" algn="ctr">
              <a:buNone/>
            </a:pPr>
            <a:r>
              <a:rPr lang="hu-HU" sz="60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fejer</a:t>
            </a:r>
            <a:r>
              <a:rPr lang="hu-HU" sz="60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@</a:t>
            </a:r>
            <a:r>
              <a:rPr lang="hu-HU" sz="6000" dirty="0" err="1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mlsz.hu</a:t>
            </a:r>
            <a:r>
              <a:rPr lang="hu-HU" sz="4800" dirty="0">
                <a:ln w="28575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endParaRPr lang="hu-HU" sz="4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hu-HU" dirty="0"/>
              <a:t>Minden hivatalos levelet, kérést, kérdést, bejelentést, stb. a központi címre kérjük!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32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1737"/>
          </a:xfrm>
        </p:spPr>
        <p:txBody>
          <a:bodyPr/>
          <a:lstStyle/>
          <a:p>
            <a:r>
              <a:rPr lang="hu-HU" dirty="0" smtClean="0"/>
              <a:t>Hírlap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376" y="1596788"/>
            <a:ext cx="11423176" cy="4722125"/>
          </a:xfrm>
        </p:spPr>
        <p:txBody>
          <a:bodyPr>
            <a:normAutofit/>
          </a:bodyPr>
          <a:lstStyle/>
          <a:p>
            <a:pPr marL="285750" lvl="0" indent="-28575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u-HU" sz="2800" dirty="0">
                <a:solidFill>
                  <a:prstClr val="black"/>
                </a:solidFill>
              </a:rPr>
              <a:t>Versenykiírás szerint a csapatoknak tájékoztatni kell a médiát a mérkőzésekről.</a:t>
            </a:r>
          </a:p>
          <a:p>
            <a:pPr marL="285750" lvl="0" indent="-28575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u-HU" sz="2800" dirty="0" smtClean="0">
                <a:solidFill>
                  <a:prstClr val="black"/>
                </a:solidFill>
              </a:rPr>
              <a:t>Rövid</a:t>
            </a:r>
            <a:r>
              <a:rPr lang="hu-HU" sz="2800" dirty="0">
                <a:solidFill>
                  <a:prstClr val="black"/>
                </a:solidFill>
              </a:rPr>
              <a:t>, tárgyilagos, személyes megjegyzésektől mentes,esetleg képes tudósítás:</a:t>
            </a:r>
          </a:p>
          <a:p>
            <a:pPr marL="742950" lvl="1" indent="-28575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</a:rPr>
              <a:t>	</a:t>
            </a:r>
            <a:r>
              <a:rPr lang="hu-HU" sz="2400" dirty="0">
                <a:solidFill>
                  <a:prstClr val="black"/>
                </a:solidFill>
              </a:rPr>
              <a:t>Megyei I:		vasárnap 	19.00</a:t>
            </a:r>
          </a:p>
          <a:p>
            <a:pPr marL="742950" lvl="1" indent="-28575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	Megyei II. 	</a:t>
            </a:r>
            <a:r>
              <a:rPr lang="hu-HU" sz="2400" dirty="0" smtClean="0">
                <a:solidFill>
                  <a:prstClr val="black"/>
                </a:solidFill>
              </a:rPr>
              <a:t>hétfő</a:t>
            </a:r>
            <a:r>
              <a:rPr lang="hu-HU" sz="2400" dirty="0">
                <a:solidFill>
                  <a:prstClr val="black"/>
                </a:solidFill>
              </a:rPr>
              <a:t>		</a:t>
            </a:r>
            <a:r>
              <a:rPr lang="hu-HU" sz="2400" dirty="0" smtClean="0">
                <a:solidFill>
                  <a:prstClr val="black"/>
                </a:solidFill>
              </a:rPr>
              <a:t>    12.00</a:t>
            </a:r>
            <a:endParaRPr lang="hu-HU" sz="2400" dirty="0">
              <a:solidFill>
                <a:prstClr val="black"/>
              </a:solidFill>
            </a:endParaRPr>
          </a:p>
          <a:p>
            <a:pPr marL="742950" lvl="1" indent="-28575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hu-HU" sz="2400" dirty="0">
                <a:solidFill>
                  <a:prstClr val="black"/>
                </a:solidFill>
              </a:rPr>
              <a:t>	Megyei III.	kedd		</a:t>
            </a:r>
            <a:r>
              <a:rPr lang="hu-HU" sz="2400" dirty="0" smtClean="0">
                <a:solidFill>
                  <a:prstClr val="black"/>
                </a:solidFill>
              </a:rPr>
              <a:t>    12.00</a:t>
            </a:r>
            <a:endParaRPr lang="hu-HU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138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" dirty="0" smtClean="0"/>
              <a:t>Köszönöm a figyelmet</a:t>
            </a:r>
            <a:endParaRPr lang="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r" rtl="0"/>
            <a:r>
              <a:rPr lang="hu-HU" dirty="0" smtClean="0"/>
              <a:t>Schneider Béla</a:t>
            </a:r>
          </a:p>
          <a:p>
            <a:pPr algn="r" rtl="0"/>
            <a:r>
              <a:rPr lang="hu-HU" dirty="0" smtClean="0"/>
              <a:t>igazgató</a:t>
            </a:r>
            <a:endParaRPr lang="en-US" dirty="0"/>
          </a:p>
        </p:txBody>
      </p:sp>
      <p:pic>
        <p:nvPicPr>
          <p:cNvPr id="4" name="Picture 2" descr="C:\Users\USER\AppData\Local\Microsoft\Windows\Temporary Internet Files\Content.IE5\OO0LV8L6\600px-Soccer_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2" y="4430021"/>
            <a:ext cx="1239301" cy="12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50794"/>
          </a:xfrm>
        </p:spPr>
        <p:txBody>
          <a:bodyPr/>
          <a:lstStyle/>
          <a:p>
            <a:r>
              <a:rPr lang="hu-HU" dirty="0" smtClean="0"/>
              <a:t>Téli Műfüves bajnokság 2019.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0125" y="1392072"/>
            <a:ext cx="12041875" cy="5308979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Clr>
                <a:srgbClr val="7FD13B"/>
              </a:buClr>
              <a:buNone/>
            </a:pPr>
            <a:r>
              <a:rPr lang="hu-HU" dirty="0">
                <a:solidFill>
                  <a:srgbClr val="4E5B6F"/>
                </a:solidFill>
                <a:latin typeface="+mj-lt"/>
              </a:rPr>
              <a:t>ÉSZREVÉTELEK:</a:t>
            </a:r>
          </a:p>
          <a:p>
            <a:pPr marL="274320" lvl="0" indent="-274320">
              <a:spcBef>
                <a:spcPct val="20000"/>
              </a:spcBef>
              <a:buClr>
                <a:srgbClr val="7FD13B"/>
              </a:buClr>
            </a:pPr>
            <a:endParaRPr lang="hu-HU" dirty="0">
              <a:solidFill>
                <a:srgbClr val="4E5B6F"/>
              </a:solidFill>
              <a:latin typeface="+mj-lt"/>
            </a:endParaRPr>
          </a:p>
          <a:p>
            <a:pPr marL="274320" lvl="0" indent="-274320">
              <a:spcBef>
                <a:spcPct val="20000"/>
              </a:spcBef>
              <a:buClr>
                <a:srgbClr val="7FD13B"/>
              </a:buClr>
            </a:pPr>
            <a:r>
              <a:rPr lang="hu-HU" sz="2800" dirty="0">
                <a:solidFill>
                  <a:srgbClr val="4E5B6F"/>
                </a:solidFill>
                <a:latin typeface="+mj-lt"/>
              </a:rPr>
              <a:t>Ki nem állás: </a:t>
            </a:r>
          </a:p>
          <a:p>
            <a:pPr marL="0" lvl="0" indent="0">
              <a:spcBef>
                <a:spcPct val="20000"/>
              </a:spcBef>
              <a:buClr>
                <a:srgbClr val="7FD13B"/>
              </a:buClr>
              <a:buNone/>
            </a:pPr>
            <a:endParaRPr lang="hu-HU" sz="2800" dirty="0">
              <a:solidFill>
                <a:srgbClr val="4E5B6F"/>
              </a:solidFill>
              <a:latin typeface="+mj-lt"/>
            </a:endParaRPr>
          </a:p>
          <a:p>
            <a:pPr marL="273050" lvl="0" indent="-7938">
              <a:spcBef>
                <a:spcPct val="20000"/>
              </a:spcBef>
              <a:buClr>
                <a:srgbClr val="7FD13B"/>
              </a:buClr>
              <a:buFont typeface="Wingdings" pitchFamily="2" charset="2"/>
              <a:buChar char="Ø"/>
            </a:pPr>
            <a:r>
              <a:rPr lang="hu-HU" sz="2800" dirty="0">
                <a:solidFill>
                  <a:srgbClr val="4E5B6F"/>
                </a:solidFill>
                <a:latin typeface="+mj-lt"/>
              </a:rPr>
              <a:t>	Ellenfél tisztelete?</a:t>
            </a:r>
          </a:p>
          <a:p>
            <a:pPr marL="900113" lvl="0" indent="-635000">
              <a:spcBef>
                <a:spcPct val="20000"/>
              </a:spcBef>
              <a:buClr>
                <a:srgbClr val="7FD13B"/>
              </a:buClr>
              <a:buFont typeface="Wingdings" pitchFamily="2" charset="2"/>
              <a:buChar char="Ø"/>
            </a:pPr>
            <a:r>
              <a:rPr lang="hu-HU" sz="2800" dirty="0">
                <a:solidFill>
                  <a:srgbClr val="4E5B6F"/>
                </a:solidFill>
                <a:latin typeface="+mj-lt"/>
              </a:rPr>
              <a:t>	</a:t>
            </a:r>
            <a:r>
              <a:rPr lang="hu-HU" sz="2800" dirty="0" smtClean="0">
                <a:solidFill>
                  <a:srgbClr val="4E5B6F"/>
                </a:solidFill>
                <a:latin typeface="+mj-lt"/>
              </a:rPr>
              <a:t>Igazgatóság munkájának </a:t>
            </a:r>
            <a:r>
              <a:rPr lang="hu-HU" sz="2800" dirty="0">
                <a:solidFill>
                  <a:srgbClr val="4E5B6F"/>
                </a:solidFill>
                <a:latin typeface="+mj-lt"/>
              </a:rPr>
              <a:t>és MLSZ anyagi támogatásának figyelmen kívül hagyása</a:t>
            </a:r>
            <a:r>
              <a:rPr lang="hu-HU" sz="2800" dirty="0" smtClean="0">
                <a:solidFill>
                  <a:srgbClr val="4E5B6F"/>
                </a:solidFill>
                <a:latin typeface="+mj-lt"/>
              </a:rPr>
              <a:t>.</a:t>
            </a:r>
          </a:p>
          <a:p>
            <a:pPr marL="900113" lvl="0" indent="-635000">
              <a:spcBef>
                <a:spcPct val="20000"/>
              </a:spcBef>
              <a:buClr>
                <a:srgbClr val="7FD13B"/>
              </a:buClr>
              <a:buFont typeface="Wingdings" pitchFamily="2" charset="2"/>
              <a:buChar char="Ø"/>
            </a:pPr>
            <a:r>
              <a:rPr lang="hu-HU" sz="2800" dirty="0" smtClean="0">
                <a:solidFill>
                  <a:srgbClr val="4E5B6F"/>
                </a:solidFill>
                <a:latin typeface="+mj-lt"/>
              </a:rPr>
              <a:t>Szigorúbb szankciók 2020.</a:t>
            </a:r>
            <a:endParaRPr lang="hu-HU" sz="2800" dirty="0">
              <a:solidFill>
                <a:srgbClr val="4E5B6F"/>
              </a:solidFill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16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14316"/>
          </a:xfrm>
        </p:spPr>
        <p:txBody>
          <a:bodyPr/>
          <a:lstStyle/>
          <a:p>
            <a:r>
              <a:rPr lang="hu-HU" dirty="0" smtClean="0"/>
              <a:t>Japán válogatott 2018. VB kiesés után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4" y="1089296"/>
            <a:ext cx="9457899" cy="531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2555"/>
          </a:xfrm>
        </p:spPr>
        <p:txBody>
          <a:bodyPr/>
          <a:lstStyle/>
          <a:p>
            <a:r>
              <a:rPr lang="hu-HU" dirty="0" smtClean="0"/>
              <a:t>Téli Műfüves bajnokság Fejér megye 2019.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0" y="1117222"/>
            <a:ext cx="4054807" cy="54064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91" y="1136938"/>
            <a:ext cx="4040021" cy="538669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404512" y="1862836"/>
            <a:ext cx="12419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?</a:t>
            </a:r>
            <a:endParaRPr lang="hu-HU" sz="130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73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19033"/>
          </a:xfrm>
        </p:spPr>
        <p:txBody>
          <a:bodyPr/>
          <a:lstStyle/>
          <a:p>
            <a:r>
              <a:rPr lang="hu-HU" b="1" dirty="0" smtClean="0"/>
              <a:t>NYIÁSZ</a:t>
            </a:r>
            <a:r>
              <a:rPr lang="hu-HU" dirty="0" smtClean="0"/>
              <a:t> (2019.06.15.)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7" y="1501253"/>
            <a:ext cx="11779969" cy="3330055"/>
          </a:xfrm>
        </p:spPr>
      </p:pic>
      <p:sp>
        <p:nvSpPr>
          <p:cNvPr id="5" name="Téglalap 4"/>
          <p:cNvSpPr/>
          <p:nvPr/>
        </p:nvSpPr>
        <p:spPr>
          <a:xfrm>
            <a:off x="368490" y="4701655"/>
            <a:ext cx="115187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Abban az esetben, ha a klubot váltó játékos egy éven belül újra átigazol (</a:t>
            </a:r>
            <a:r>
              <a:rPr lang="hu-HU" dirty="0" err="1"/>
              <a:t>tél-nyár-tél</a:t>
            </a:r>
            <a:r>
              <a:rPr lang="hu-HU" dirty="0"/>
              <a:t>, </a:t>
            </a:r>
            <a:r>
              <a:rPr lang="hu-HU" dirty="0" err="1"/>
              <a:t>nyár-tél-nyár</a:t>
            </a:r>
            <a:r>
              <a:rPr lang="hu-HU" dirty="0"/>
              <a:t>)  és  a  legutolsó  átigazolása  magasabb  osztályba  történik,  úgy  az  új sportszervezet az előírt éves utánpótlás működési költségtérítés mellett (melyet megfizet az  átadónak),  a  két  legmagasabb  besorolású  sportszervezet  között  fizetendő  teljes (100°%) összeget </a:t>
            </a:r>
            <a:r>
              <a:rPr lang="hu-HU" dirty="0" smtClean="0"/>
              <a:t>köteles </a:t>
            </a:r>
            <a:r>
              <a:rPr lang="hu-HU" dirty="0"/>
              <a:t>átutalni az MLSZ bankszámlájára</a:t>
            </a:r>
          </a:p>
        </p:txBody>
      </p:sp>
    </p:spTree>
    <p:extLst>
      <p:ext uri="{BB962C8B-B14F-4D97-AF65-F5344CB8AC3E}">
        <p14:creationId xmlns:p14="http://schemas.microsoft.com/office/powerpoint/2010/main" val="431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Átigazolási időszak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834298"/>
              </p:ext>
            </p:extLst>
          </p:nvPr>
        </p:nvGraphicFramePr>
        <p:xfrm>
          <a:off x="818865" y="1752600"/>
          <a:ext cx="10768084" cy="3187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0496"/>
                <a:gridCol w="3411940"/>
                <a:gridCol w="4585648"/>
              </a:tblGrid>
              <a:tr h="796973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Korosztály</a:t>
                      </a:r>
                      <a:endParaRPr lang="hu-HU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Szabadon</a:t>
                      </a:r>
                      <a:endParaRPr lang="hu-H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Átadó hozzájárulásával</a:t>
                      </a:r>
                      <a:endParaRPr lang="hu-HU" sz="2800" dirty="0"/>
                    </a:p>
                  </a:txBody>
                  <a:tcPr anchor="ctr"/>
                </a:tc>
              </a:tr>
              <a:tr h="796973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Felnőtt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Július 01- Július 20. éjfél</a:t>
                      </a:r>
                      <a:endParaRPr lang="hu-HU" sz="2000" b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Július</a:t>
                      </a:r>
                      <a:r>
                        <a:rPr lang="hu-HU" sz="2000" baseline="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21 – Augusztus 31. éjfél</a:t>
                      </a:r>
                      <a:endParaRPr lang="hu-HU" sz="2000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796973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U6-</a:t>
                      </a:r>
                      <a:r>
                        <a:rPr lang="hu-HU" sz="3200" baseline="0" dirty="0" smtClean="0"/>
                        <a:t> U-19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Július</a:t>
                      </a:r>
                      <a:r>
                        <a:rPr lang="hu-HU" sz="2000" baseline="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01 – Július 31. éjfél</a:t>
                      </a:r>
                      <a:endParaRPr lang="hu-HU" sz="2000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Augusztus 01 – Augusztus 31. éjfél</a:t>
                      </a:r>
                      <a:endParaRPr lang="hu-HU" sz="2000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  <a:tr h="796973">
                <a:tc>
                  <a:txBody>
                    <a:bodyPr/>
                    <a:lstStyle/>
                    <a:p>
                      <a:r>
                        <a:rPr lang="hu-HU" sz="3200" dirty="0" smtClean="0"/>
                        <a:t>Öregfiú</a:t>
                      </a:r>
                      <a:endParaRPr lang="hu-H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Július 01 – Július 31. éjfél</a:t>
                      </a:r>
                      <a:endParaRPr lang="hu-HU" sz="2000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Augusztus 01 – Augusztus 31. éjfél</a:t>
                      </a:r>
                      <a:endParaRPr lang="hu-HU" sz="2000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9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46328"/>
          </a:xfrm>
        </p:spPr>
        <p:txBody>
          <a:bodyPr/>
          <a:lstStyle/>
          <a:p>
            <a:r>
              <a:rPr lang="hu-HU" dirty="0" smtClean="0"/>
              <a:t>Fénykép feltöltés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320" y="1583141"/>
            <a:ext cx="11273050" cy="4749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/>
              <a:t>Az Igazoláshoz szükséges a labdarúgóról a mindenkori hatályos ügyviteli rendszerbe egy 3,5 cm × 4,5 cm méretű színes, válltól felfelé látszó álló kép.</a:t>
            </a:r>
            <a:endParaRPr lang="hu-HU" sz="3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3277276"/>
            <a:ext cx="2106874" cy="2672900"/>
          </a:xfrm>
          <a:prstGeom prst="rect">
            <a:avLst/>
          </a:prstGeom>
        </p:spPr>
      </p:pic>
      <p:cxnSp>
        <p:nvCxnSpPr>
          <p:cNvPr id="7" name="Egyenes összekötő nyíllal 6"/>
          <p:cNvCxnSpPr/>
          <p:nvPr/>
        </p:nvCxnSpPr>
        <p:spPr>
          <a:xfrm flipV="1">
            <a:off x="5200649" y="6372227"/>
            <a:ext cx="2106874" cy="1"/>
          </a:xfrm>
          <a:prstGeom prst="straightConnector1">
            <a:avLst/>
          </a:prstGeom>
          <a:ln w="28575">
            <a:solidFill>
              <a:schemeClr val="tx2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>
            <a:off x="8072438" y="3315707"/>
            <a:ext cx="1" cy="2672900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5639724" y="5950176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3,5 cm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7539335" y="3643313"/>
            <a:ext cx="461665" cy="1685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u-HU" dirty="0" smtClean="0"/>
              <a:t>4,5 cm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24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1737"/>
          </a:xfrm>
        </p:spPr>
        <p:txBody>
          <a:bodyPr/>
          <a:lstStyle/>
          <a:p>
            <a:r>
              <a:rPr lang="hu-HU" dirty="0" smtClean="0"/>
              <a:t>Sportorvos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0501" y="1433016"/>
            <a:ext cx="11095630" cy="5268036"/>
          </a:xfrm>
        </p:spPr>
        <p:txBody>
          <a:bodyPr>
            <a:normAutofit fontScale="70000" lnSpcReduction="20000"/>
          </a:bodyPr>
          <a:lstStyle/>
          <a:p>
            <a:pPr marL="457200" lvl="0" indent="-342900">
              <a:buClr>
                <a:srgbClr val="98C723"/>
              </a:buClr>
              <a:buFont typeface="Wingdings" pitchFamily="2" charset="2"/>
              <a:buChar char="§"/>
            </a:pPr>
            <a:r>
              <a:rPr lang="hu-HU" sz="3200" dirty="0">
                <a:solidFill>
                  <a:prstClr val="black"/>
                </a:solidFill>
              </a:rPr>
              <a:t>Előjegyzés alapján. </a:t>
            </a:r>
          </a:p>
          <a:p>
            <a:pPr marL="457200" lvl="0" indent="-342900">
              <a:buClr>
                <a:srgbClr val="98C723"/>
              </a:buClr>
              <a:buFont typeface="Wingdings" pitchFamily="2" charset="2"/>
              <a:buChar char="§"/>
            </a:pPr>
            <a:r>
              <a:rPr lang="hu-HU" sz="3200" dirty="0">
                <a:solidFill>
                  <a:prstClr val="black"/>
                </a:solidFill>
              </a:rPr>
              <a:t>Időpont kérés: 3-4 héttel korábban!</a:t>
            </a:r>
          </a:p>
          <a:p>
            <a:pPr marL="114300" lvl="0" indent="0">
              <a:buClr>
                <a:srgbClr val="98C723"/>
              </a:buClr>
              <a:buNone/>
            </a:pPr>
            <a:endParaRPr lang="hu-HU" sz="1500" dirty="0">
              <a:solidFill>
                <a:prstClr val="black"/>
              </a:solidFill>
            </a:endParaRPr>
          </a:p>
          <a:p>
            <a:pPr marL="114300" lvl="0" indent="0">
              <a:buClr>
                <a:srgbClr val="98C723"/>
              </a:buClr>
              <a:buNone/>
            </a:pPr>
            <a:r>
              <a:rPr lang="hu-HU" sz="3200" dirty="0">
                <a:solidFill>
                  <a:prstClr val="black"/>
                </a:solidFill>
              </a:rPr>
              <a:t>KÖTELEZŐ ELEMEK SPORTORVOSI KÁRTYÁN:</a:t>
            </a:r>
          </a:p>
          <a:p>
            <a:pPr lvl="1">
              <a:buClr>
                <a:srgbClr val="59B0B9"/>
              </a:buClr>
            </a:pPr>
            <a:r>
              <a:rPr lang="hu-HU" sz="3200" dirty="0">
                <a:solidFill>
                  <a:prstClr val="black"/>
                </a:solidFill>
              </a:rPr>
              <a:t>Vizsgálat időpontja</a:t>
            </a:r>
          </a:p>
          <a:p>
            <a:pPr lvl="1">
              <a:buClr>
                <a:srgbClr val="59B0B9"/>
              </a:buClr>
            </a:pPr>
            <a:r>
              <a:rPr lang="hu-HU" sz="3200" dirty="0">
                <a:solidFill>
                  <a:prstClr val="black"/>
                </a:solidFill>
              </a:rPr>
              <a:t>Versenyezhet</a:t>
            </a:r>
          </a:p>
          <a:p>
            <a:pPr lvl="1">
              <a:buClr>
                <a:srgbClr val="59B0B9"/>
              </a:buClr>
            </a:pPr>
            <a:r>
              <a:rPr lang="hu-HU" sz="3200" dirty="0">
                <a:solidFill>
                  <a:prstClr val="black"/>
                </a:solidFill>
              </a:rPr>
              <a:t>Orvos bélyegzője (kör alakú)</a:t>
            </a:r>
          </a:p>
          <a:p>
            <a:pPr lvl="1">
              <a:buClr>
                <a:srgbClr val="59B0B9"/>
              </a:buClr>
            </a:pPr>
            <a:r>
              <a:rPr lang="hu-HU" sz="3200" dirty="0">
                <a:solidFill>
                  <a:prstClr val="black"/>
                </a:solidFill>
              </a:rPr>
              <a:t>Rendelő bélyegzője (ellipszis alakú két színű)</a:t>
            </a:r>
          </a:p>
          <a:p>
            <a:pPr lvl="1">
              <a:buClr>
                <a:srgbClr val="59B0B9"/>
              </a:buClr>
            </a:pPr>
            <a:r>
              <a:rPr lang="hu-HU" sz="3200" dirty="0">
                <a:solidFill>
                  <a:prstClr val="black"/>
                </a:solidFill>
              </a:rPr>
              <a:t>Orvos aláírása</a:t>
            </a:r>
          </a:p>
          <a:p>
            <a:pPr marL="274320" lvl="0" indent="-274320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</a:pPr>
            <a:r>
              <a:rPr lang="hu-HU" sz="3200" dirty="0">
                <a:solidFill>
                  <a:prstClr val="black"/>
                </a:solidFill>
              </a:rPr>
              <a:t>Sportorvosi engedélyre négy (4) alkalommal rögzíthető bejegyzés</a:t>
            </a:r>
            <a:r>
              <a:rPr lang="hu-HU" sz="3200" dirty="0" smtClean="0">
                <a:solidFill>
                  <a:prstClr val="black"/>
                </a:solidFill>
              </a:rPr>
              <a:t>.                            (Alá, fölé mellé bélyegzés érvénytelen)</a:t>
            </a:r>
            <a:endParaRPr lang="hu-HU" sz="3200" dirty="0">
              <a:solidFill>
                <a:prstClr val="black"/>
              </a:solidFill>
            </a:endParaRPr>
          </a:p>
          <a:p>
            <a:pPr marL="265113" lvl="0" indent="-265113" defTabSz="457200">
              <a:spcAft>
                <a:spcPts val="600"/>
              </a:spcAft>
              <a:buClr>
                <a:srgbClr val="72A376">
                  <a:lumMod val="75000"/>
                </a:srgbClr>
              </a:buClr>
              <a:buSzPct val="145000"/>
            </a:pPr>
            <a:r>
              <a:rPr lang="hu-HU" sz="3200" dirty="0">
                <a:solidFill>
                  <a:prstClr val="black"/>
                </a:solidFill>
              </a:rPr>
              <a:t>Betelt sportorvosi kártyát - leadás esetén- ingyen cseréljük.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123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363</TotalTime>
  <Words>1083</Words>
  <Application>Microsoft Office PowerPoint</Application>
  <PresentationFormat>Egyéni</PresentationFormat>
  <Paragraphs>223</Paragraphs>
  <Slides>28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Természeti ábra (16x9)</vt:lpstr>
      <vt:lpstr>ÉVADNYITÓ 2018-2019. TAVASZ</vt:lpstr>
      <vt:lpstr>Téli Műfüves Bajnokság 2019.</vt:lpstr>
      <vt:lpstr>Téli Műfüves bajnokság 2019.</vt:lpstr>
      <vt:lpstr>Japán válogatott 2018. VB kiesés után </vt:lpstr>
      <vt:lpstr>Téli Műfüves bajnokság Fejér megye 2019.</vt:lpstr>
      <vt:lpstr>NYIÁSZ (2019.06.15.)</vt:lpstr>
      <vt:lpstr>Átigazolási időszak</vt:lpstr>
      <vt:lpstr>Fénykép feltöltés</vt:lpstr>
      <vt:lpstr>Sportorvos</vt:lpstr>
      <vt:lpstr>Házi és Gyermekorvosok</vt:lpstr>
      <vt:lpstr>Sportorvosi ellenőrzése</vt:lpstr>
      <vt:lpstr>Amatőr Sportszervezői tanfolyam</vt:lpstr>
      <vt:lpstr>IFA  - Kapcsolattartók</vt:lpstr>
      <vt:lpstr>IFA - Helpdesk</vt:lpstr>
      <vt:lpstr>Rendezés</vt:lpstr>
      <vt:lpstr>PowerPoint bemutató</vt:lpstr>
      <vt:lpstr>Játékjogosultság ellenőrzése</vt:lpstr>
      <vt:lpstr>Mérkőzés rendjének megzavarása</vt:lpstr>
      <vt:lpstr>2019-2020. évi versenykiírások</vt:lpstr>
      <vt:lpstr>PowerPoint bemutató</vt:lpstr>
      <vt:lpstr>Amatőr licence</vt:lpstr>
      <vt:lpstr>Licence kérelem eljárási időpontok</vt:lpstr>
      <vt:lpstr>Licence kérelem benyújtás</vt:lpstr>
      <vt:lpstr>Amatőr koncepció</vt:lpstr>
      <vt:lpstr>PowerPoint bemutató</vt:lpstr>
      <vt:lpstr>E-mail</vt:lpstr>
      <vt:lpstr>Hírlap</vt:lpstr>
      <vt:lpstr>Köszönöm a figyelmet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ÉVADNYITÓ 2018-2019. TAVASZ</dc:title>
  <dc:creator>Schneider</dc:creator>
  <cp:lastModifiedBy>USER</cp:lastModifiedBy>
  <cp:revision>34</cp:revision>
  <dcterms:created xsi:type="dcterms:W3CDTF">2019-02-13T20:02:15Z</dcterms:created>
  <dcterms:modified xsi:type="dcterms:W3CDTF">2019-02-18T10:41:42Z</dcterms:modified>
</cp:coreProperties>
</file>