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DB6DD3-DB96-4817-9DA5-CCB5840C3982}" type="datetimeFigureOut">
              <a:rPr lang="hu-HU" smtClean="0"/>
              <a:t>2019.08.14.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B3B3D71-97B4-47A6-81E5-25EC30B8640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ecurity@mlsz.h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ejer.mlsz.hu/adat/dokumentum/3194/dokumentumok/cserekartya_a4.pdf#page=1" TargetMode="External"/><Relationship Id="rId2" Type="http://schemas.openxmlformats.org/officeDocument/2006/relationships/hyperlink" Target="https://fejer.mlsz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sei.hu/orszagos-sportorvosi-halozat/haziorvosok-es-hazi-gyermekorvosok-listaj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KÜLDÖTT VÁLASZTÓ ÉVADNYITÓ ÉRTEKEZLET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44408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Székesfehérvár, 2019.08.14.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62275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17032"/>
            <a:ext cx="9382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845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Amatőr Sportszervezői tanfolyam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u="sng" dirty="0"/>
              <a:t>Célja</a:t>
            </a:r>
            <a:r>
              <a:rPr lang="hu-HU" dirty="0"/>
              <a:t>: a tudásanyag átadásával, megkönnyíteni az amatőr bajnoki osztályokban szereplő sportvezetők munkáját.</a:t>
            </a:r>
          </a:p>
          <a:p>
            <a:r>
              <a:rPr lang="hu-HU" u="sng" dirty="0"/>
              <a:t>Tematika</a:t>
            </a:r>
            <a:r>
              <a:rPr lang="hu-HU" dirty="0"/>
              <a:t>: MLSZ programok, szabályzatok, szervezet megismertetése</a:t>
            </a:r>
          </a:p>
          <a:p>
            <a:r>
              <a:rPr lang="hu-HU" u="sng" dirty="0"/>
              <a:t>Időtartam</a:t>
            </a:r>
            <a:r>
              <a:rPr lang="hu-HU" dirty="0"/>
              <a:t>: 4 nap</a:t>
            </a:r>
          </a:p>
          <a:p>
            <a:r>
              <a:rPr lang="hu-HU" u="sng" dirty="0"/>
              <a:t>Résztvevők</a:t>
            </a:r>
            <a:r>
              <a:rPr lang="hu-HU" dirty="0"/>
              <a:t>: 12-30 fős csoportokban történő oktatás</a:t>
            </a:r>
          </a:p>
          <a:p>
            <a:r>
              <a:rPr lang="hu-HU" u="sng" dirty="0"/>
              <a:t>Licenc követelmény</a:t>
            </a:r>
            <a:r>
              <a:rPr lang="hu-HU" dirty="0"/>
              <a:t>: csapatonként  min. 1 fő amatőr sportszervezői      végzettségű vezető.</a:t>
            </a:r>
          </a:p>
          <a:p>
            <a:r>
              <a:rPr lang="hu-HU" u="sng" dirty="0"/>
              <a:t>Tanfolyam ideje</a:t>
            </a:r>
            <a:r>
              <a:rPr lang="hu-HU" dirty="0"/>
              <a:t>: 2019. november</a:t>
            </a:r>
          </a:p>
          <a:p>
            <a:r>
              <a:rPr lang="hu-HU" u="sng" dirty="0"/>
              <a:t>Tanfolyam </a:t>
            </a:r>
            <a:r>
              <a:rPr lang="hu-HU" u="sng" dirty="0" smtClean="0"/>
              <a:t>díja</a:t>
            </a:r>
            <a:r>
              <a:rPr lang="hu-HU" dirty="0" smtClean="0"/>
              <a:t>: 20.000</a:t>
            </a:r>
            <a:r>
              <a:rPr lang="hu-HU" dirty="0"/>
              <a:t>.- Ft +áfa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5592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FOGADÁSI CSALÁSOK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768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egyes </a:t>
            </a:r>
            <a:r>
              <a:rPr lang="hu-HU" dirty="0"/>
              <a:t>amatőr/megyei csapatok pénzt fogadnak el azért, hogy felkerülnek fogadóirodák kínálatába, </a:t>
            </a:r>
            <a:r>
              <a:rPr lang="hu-HU" dirty="0" smtClean="0"/>
              <a:t>más </a:t>
            </a:r>
            <a:r>
              <a:rPr lang="hu-HU" dirty="0"/>
              <a:t>amatőr csapatok értesítés nélkül kerülnek fel a fogadási oldalak </a:t>
            </a:r>
            <a:r>
              <a:rPr lang="hu-HU" dirty="0" smtClean="0"/>
              <a:t>terítékére.</a:t>
            </a:r>
          </a:p>
          <a:p>
            <a:r>
              <a:rPr lang="hu-HU" dirty="0" smtClean="0"/>
              <a:t>a </a:t>
            </a:r>
            <a:r>
              <a:rPr lang="hu-HU" dirty="0"/>
              <a:t>Szerencsejáték Zrt. (</a:t>
            </a:r>
            <a:r>
              <a:rPr lang="hu-HU" dirty="0" err="1"/>
              <a:t>SzZrt</a:t>
            </a:r>
            <a:r>
              <a:rPr lang="hu-HU" dirty="0"/>
              <a:t>.) monopóliumát sérti ez a gyakorlat, mivel a szerencsejáték szervezéséről szóló 1991. évi XXXIV. törvény 3 § a) pontja értelmében távszerencsejáték szervezését kizárólag az </a:t>
            </a:r>
            <a:r>
              <a:rPr lang="hu-HU" dirty="0" err="1"/>
              <a:t>SzZrt</a:t>
            </a:r>
            <a:r>
              <a:rPr lang="hu-HU" dirty="0"/>
              <a:t>. </a:t>
            </a:r>
            <a:r>
              <a:rPr lang="hu-HU" dirty="0" smtClean="0"/>
              <a:t>végezheti.</a:t>
            </a:r>
          </a:p>
          <a:p>
            <a:r>
              <a:rPr lang="hu-HU" dirty="0" smtClean="0"/>
              <a:t>az </a:t>
            </a:r>
            <a:r>
              <a:rPr lang="hu-HU" dirty="0"/>
              <a:t>MLSZ a sportról szóló 2004. évi I. törvény rendelkezéseinek megfelelően a sportfogadási jogokat magához vonta és értékesítette, ezért sérül az MLSZ gazdasági érdeke</a:t>
            </a:r>
            <a:r>
              <a:rPr lang="hu-HU" dirty="0" smtClean="0"/>
              <a:t>;</a:t>
            </a:r>
          </a:p>
          <a:p>
            <a:r>
              <a:rPr lang="hu-HU" dirty="0"/>
              <a:t>a</a:t>
            </a:r>
            <a:r>
              <a:rPr lang="hu-HU" dirty="0" smtClean="0"/>
              <a:t> fogadóirodák terítékére való kerülésre nem adhatnak az amatőr csapatok engedélyt!</a:t>
            </a:r>
          </a:p>
          <a:p>
            <a:r>
              <a:rPr lang="hu-HU" sz="3500" b="1" u="sng" dirty="0">
                <a:solidFill>
                  <a:srgbClr val="FF0000"/>
                </a:solidFill>
              </a:rPr>
              <a:t>m</a:t>
            </a:r>
            <a:r>
              <a:rPr lang="hu-HU" sz="3500" b="1" u="sng" dirty="0" smtClean="0">
                <a:solidFill>
                  <a:srgbClr val="FF0000"/>
                </a:solidFill>
              </a:rPr>
              <a:t>érkőzés felkerülés esetén </a:t>
            </a:r>
            <a:r>
              <a:rPr lang="hu-HU" sz="3500" b="1" u="sng" dirty="0">
                <a:solidFill>
                  <a:srgbClr val="FF0000"/>
                </a:solidFill>
              </a:rPr>
              <a:t>jelentési kötelezettség a </a:t>
            </a:r>
            <a:r>
              <a:rPr lang="hu-HU" sz="3500" b="1" u="sng" dirty="0" err="1" smtClean="0">
                <a:solidFill>
                  <a:srgbClr val="FF0000"/>
                </a:solidFill>
                <a:hlinkClick r:id="rId2"/>
              </a:rPr>
              <a:t>security</a:t>
            </a:r>
            <a:r>
              <a:rPr lang="hu-HU" sz="3500" b="1" u="sng" dirty="0" smtClean="0">
                <a:solidFill>
                  <a:srgbClr val="FF0000"/>
                </a:solidFill>
                <a:hlinkClick r:id="rId2"/>
              </a:rPr>
              <a:t>@</a:t>
            </a:r>
            <a:r>
              <a:rPr lang="hu-HU" sz="3500" b="1" u="sng" dirty="0" err="1" smtClean="0">
                <a:solidFill>
                  <a:srgbClr val="FF0000"/>
                </a:solidFill>
                <a:hlinkClick r:id="rId2"/>
              </a:rPr>
              <a:t>mlsz.hu</a:t>
            </a:r>
            <a:r>
              <a:rPr lang="hu-HU" sz="3500" b="1" u="sng" dirty="0" smtClean="0">
                <a:solidFill>
                  <a:srgbClr val="FF0000"/>
                </a:solidFill>
              </a:rPr>
              <a:t> </a:t>
            </a:r>
            <a:r>
              <a:rPr lang="hu-HU" sz="3500" b="1" u="sng" dirty="0" smtClean="0">
                <a:solidFill>
                  <a:srgbClr val="FF0000"/>
                </a:solidFill>
              </a:rPr>
              <a:t> címre</a:t>
            </a:r>
            <a:r>
              <a:rPr lang="hu-HU" sz="3500" b="1" u="sng" dirty="0" smtClean="0">
                <a:solidFill>
                  <a:srgbClr val="FF0000"/>
                </a:solidFill>
              </a:rPr>
              <a:t>!</a:t>
            </a:r>
            <a:endParaRPr lang="hu-HU" sz="35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51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MÉRKŐZÉS MÓDOSÍTÁS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Versenybizottság csak jóváhagyott, és kellően </a:t>
            </a:r>
            <a:r>
              <a:rPr lang="hu-HU" u="sng" dirty="0"/>
              <a:t>megindokolt</a:t>
            </a:r>
            <a:r>
              <a:rPr lang="hu-HU" dirty="0"/>
              <a:t> mérkőzés módosítási igényeket támogatja. 15 napon belüli kérelem esetén díjfizetési rend szerinti módosítási díj befizetése mellett.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283287"/>
              </p:ext>
            </p:extLst>
          </p:nvPr>
        </p:nvGraphicFramePr>
        <p:xfrm>
          <a:off x="251518" y="3501009"/>
          <a:ext cx="8712971" cy="283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6"/>
                <a:gridCol w="1411357"/>
                <a:gridCol w="1411357"/>
                <a:gridCol w="1411357"/>
                <a:gridCol w="1411357"/>
                <a:gridCol w="1411357"/>
              </a:tblGrid>
              <a:tr h="91210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Felnőtt</a:t>
                      </a:r>
                    </a:p>
                    <a:p>
                      <a:pPr algn="ctr"/>
                      <a:r>
                        <a:rPr lang="hu-HU" sz="2000" dirty="0" smtClean="0"/>
                        <a:t>Megyei</a:t>
                      </a:r>
                    </a:p>
                    <a:p>
                      <a:pPr algn="ctr"/>
                      <a:r>
                        <a:rPr lang="hu-HU" sz="2000" dirty="0" smtClean="0"/>
                        <a:t>I, II.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Felnőtt</a:t>
                      </a:r>
                    </a:p>
                    <a:p>
                      <a:pPr algn="ctr"/>
                      <a:r>
                        <a:rPr lang="hu-HU" sz="2000" dirty="0" smtClean="0"/>
                        <a:t>Megyei       III.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U-14</a:t>
                      </a:r>
                    </a:p>
                    <a:p>
                      <a:pPr algn="ctr"/>
                      <a:r>
                        <a:rPr lang="hu-HU" sz="2000" dirty="0" smtClean="0"/>
                        <a:t>U-16</a:t>
                      </a:r>
                    </a:p>
                    <a:p>
                      <a:pPr algn="ctr"/>
                      <a:r>
                        <a:rPr lang="hu-HU" sz="2000" dirty="0" smtClean="0"/>
                        <a:t>U-19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Öregfiú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Kispálya</a:t>
                      </a:r>
                      <a:endParaRPr lang="hu-HU" sz="2000" dirty="0"/>
                    </a:p>
                  </a:txBody>
                  <a:tcPr anchor="ctr"/>
                </a:tc>
              </a:tr>
              <a:tr h="91210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8-15 nap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6.000.-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4.000.-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2.000.-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4.000.-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2.000.-</a:t>
                      </a:r>
                      <a:endParaRPr lang="hu-HU" b="1" dirty="0"/>
                    </a:p>
                  </a:txBody>
                  <a:tcPr anchor="ctr"/>
                </a:tc>
              </a:tr>
              <a:tr h="91210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8 napon belül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15.000.-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10.000.-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5.000.-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10.000.-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5.000.-</a:t>
                      </a:r>
                      <a:endParaRPr lang="hu-HU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473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CSERE KÁRTYA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LVSZ 36.§ (1) b) 5) A  cserejátékost csak cserelappal lehet becserélni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hu-HU" b="1" dirty="0" smtClean="0"/>
              <a:t>Cserelapról </a:t>
            </a:r>
            <a:r>
              <a:rPr lang="hu-HU" b="1" dirty="0"/>
              <a:t>a sportszervezetnek kell gondoskodnia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u="sng" dirty="0" smtClean="0"/>
              <a:t>Letölthető: 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https://fejer.mlsz.hu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Hasznos dokumentumok</a:t>
            </a:r>
            <a:endParaRPr lang="hu-HU" dirty="0"/>
          </a:p>
        </p:txBody>
      </p:sp>
      <p:sp>
        <p:nvSpPr>
          <p:cNvPr id="4" name="Rectangle 1">
            <a:hlinkClick r:id="rId3" tooltip="1. oldal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2">
            <a:hlinkClick r:id="rId3" tooltip="1. oldal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32" y="3125097"/>
            <a:ext cx="4516832" cy="316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915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064224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Rendezői névsor (kiadott nyomtatványon)</a:t>
            </a:r>
          </a:p>
          <a:p>
            <a:r>
              <a:rPr lang="hu-HU" dirty="0"/>
              <a:t>Rendezői létszám! (Polgárőr segítség)</a:t>
            </a:r>
          </a:p>
          <a:p>
            <a:r>
              <a:rPr lang="hu-HU" dirty="0" smtClean="0"/>
              <a:t>Játékosok </a:t>
            </a:r>
            <a:r>
              <a:rPr lang="hu-HU" dirty="0"/>
              <a:t>leigazolása (Ha kétséges a személy azonosság, személyes irattal kell igazolni.)</a:t>
            </a:r>
          </a:p>
          <a:p>
            <a:r>
              <a:rPr lang="hu-HU" dirty="0"/>
              <a:t>Öregfiúk bajnokságra is az MLSZ szabályzatai vonatkoznak! (kor, orvosi, igazolás, IFA)</a:t>
            </a:r>
          </a:p>
          <a:p>
            <a:r>
              <a:rPr lang="hu-HU" dirty="0"/>
              <a:t>Pályára lépés, és játékvezetők inzultálása bűncselekmény</a:t>
            </a:r>
            <a:r>
              <a:rPr lang="hu-HU" dirty="0" smtClean="0"/>
              <a:t>!!</a:t>
            </a:r>
          </a:p>
          <a:p>
            <a:r>
              <a:rPr lang="hu-HU" dirty="0"/>
              <a:t>A pályaválasztó csapat </a:t>
            </a:r>
            <a:r>
              <a:rPr lang="hu-HU" u="sng" dirty="0"/>
              <a:t>a felnőtt </a:t>
            </a:r>
            <a:r>
              <a:rPr lang="hu-HU" dirty="0"/>
              <a:t>mérkőzés kiírt </a:t>
            </a:r>
            <a:r>
              <a:rPr lang="hu-HU" u="sng" dirty="0"/>
              <a:t>kezdési időpontja előtt </a:t>
            </a:r>
            <a:r>
              <a:rPr lang="hu-HU" dirty="0"/>
              <a:t>legalább </a:t>
            </a:r>
            <a:r>
              <a:rPr lang="hu-HU" u="sng" dirty="0"/>
              <a:t>90 perccel</a:t>
            </a:r>
            <a:r>
              <a:rPr lang="hu-HU" dirty="0"/>
              <a:t>, </a:t>
            </a:r>
            <a:r>
              <a:rPr lang="hu-HU" u="sng" dirty="0" smtClean="0"/>
              <a:t>az    </a:t>
            </a:r>
            <a:r>
              <a:rPr lang="hu-HU" u="sng" dirty="0"/>
              <a:t>U-19  </a:t>
            </a:r>
            <a:r>
              <a:rPr lang="hu-HU" dirty="0"/>
              <a:t>és  az  alatti  korosztályú  </a:t>
            </a:r>
            <a:r>
              <a:rPr lang="hu-HU" u="sng" dirty="0"/>
              <a:t>mérkőzés  előtt  </a:t>
            </a:r>
            <a:r>
              <a:rPr lang="hu-HU" dirty="0"/>
              <a:t>legalább </a:t>
            </a:r>
            <a:r>
              <a:rPr lang="hu-HU" u="sng" dirty="0"/>
              <a:t> </a:t>
            </a:r>
            <a:r>
              <a:rPr lang="hu-HU" u="sng" dirty="0" smtClean="0"/>
              <a:t>60 </a:t>
            </a:r>
            <a:r>
              <a:rPr lang="hu-HU" u="sng" dirty="0"/>
              <a:t>perccel</a:t>
            </a:r>
            <a:r>
              <a:rPr lang="hu-HU" dirty="0"/>
              <a:t>  a létesítményben  kell,  hogy </a:t>
            </a:r>
            <a:r>
              <a:rPr lang="hu-HU" dirty="0" smtClean="0"/>
              <a:t> tartózkodjon. </a:t>
            </a:r>
            <a:r>
              <a:rPr lang="hu-HU" sz="1600" dirty="0" smtClean="0"/>
              <a:t>VSZ </a:t>
            </a:r>
            <a:r>
              <a:rPr lang="hu-HU" sz="1600" dirty="0"/>
              <a:t>34.§ (2)a)</a:t>
            </a:r>
            <a:r>
              <a:rPr lang="hu-HU" sz="2000" dirty="0"/>
              <a:t> </a:t>
            </a:r>
            <a:r>
              <a:rPr lang="hu-HU" b="1" dirty="0" smtClean="0"/>
              <a:t>(</a:t>
            </a:r>
            <a:r>
              <a:rPr lang="hu-HU" b="1" dirty="0"/>
              <a:t>Az időpontok be nem tartása fegyelmi vétségnek minősül!)</a:t>
            </a:r>
          </a:p>
          <a:p>
            <a:endParaRPr lang="hu-HU" dirty="0"/>
          </a:p>
          <a:p>
            <a:r>
              <a:rPr lang="hu-HU" dirty="0"/>
              <a:t>Elektronikus jegyzőkönyv, igazolások átadása a játékvezetőnek:</a:t>
            </a:r>
          </a:p>
          <a:p>
            <a:pPr marL="0" indent="0">
              <a:buNone/>
            </a:pPr>
            <a:r>
              <a:rPr lang="hu-HU" dirty="0"/>
              <a:t>			</a:t>
            </a:r>
            <a:r>
              <a:rPr lang="hu-HU" dirty="0">
                <a:solidFill>
                  <a:srgbClr val="FF0000"/>
                </a:solidFill>
              </a:rPr>
              <a:t>mérkőzés előtt: - 35 perc</a:t>
            </a:r>
          </a:p>
          <a:p>
            <a:r>
              <a:rPr lang="hu-HU" dirty="0" smtClean="0"/>
              <a:t>Internet </a:t>
            </a:r>
            <a:r>
              <a:rPr lang="hu-HU" dirty="0"/>
              <a:t>biztosítás</a:t>
            </a:r>
            <a:r>
              <a:rPr lang="hu-HU" dirty="0" smtClean="0"/>
              <a:t>:</a:t>
            </a:r>
            <a:r>
              <a:rPr lang="hu-HU" dirty="0"/>
              <a:t>	</a:t>
            </a:r>
            <a:r>
              <a:rPr lang="hu-HU" dirty="0">
                <a:solidFill>
                  <a:srgbClr val="FF0000"/>
                </a:solidFill>
              </a:rPr>
              <a:t>játékvezetői öltözőbe</a:t>
            </a:r>
          </a:p>
          <a:p>
            <a:r>
              <a:rPr lang="hu-HU" dirty="0" smtClean="0"/>
              <a:t>Játékvezetői öltözőbe: </a:t>
            </a:r>
            <a:r>
              <a:rPr lang="hu-HU" dirty="0" smtClean="0">
                <a:solidFill>
                  <a:srgbClr val="FF0000"/>
                </a:solidFill>
              </a:rPr>
              <a:t>3 </a:t>
            </a:r>
            <a:r>
              <a:rPr lang="hu-HU" dirty="0">
                <a:solidFill>
                  <a:srgbClr val="FF0000"/>
                </a:solidFill>
              </a:rPr>
              <a:t>pohár + kancsó víz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792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Mérkőzés rendjének megzavarása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87680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Fegyelmi Szabályzat (FSZ.): 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dirty="0" smtClean="0"/>
              <a:t>37.§ (7) Ha a  </a:t>
            </a:r>
            <a:r>
              <a:rPr lang="hu-HU" dirty="0"/>
              <a:t>mérkőzésen  a  sportszervezet szurkolója, szurkolói részéről </a:t>
            </a:r>
            <a:r>
              <a:rPr lang="hu-HU" u="sng" dirty="0"/>
              <a:t>pirotechnikai eszköz(</a:t>
            </a:r>
            <a:r>
              <a:rPr lang="hu-HU" u="sng" dirty="0" err="1"/>
              <a:t>ök</a:t>
            </a:r>
            <a:r>
              <a:rPr lang="hu-HU" u="sng" dirty="0"/>
              <a:t>) használatára kerül </a:t>
            </a:r>
            <a:r>
              <a:rPr lang="hu-HU" dirty="0"/>
              <a:t>sor, úgy a sportszervezet büntetése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 smtClean="0"/>
              <a:t>amatőr </a:t>
            </a:r>
            <a:r>
              <a:rPr lang="hu-HU" dirty="0"/>
              <a:t>bajnokságban résztvevő sportszervezet  esetén  </a:t>
            </a:r>
            <a:r>
              <a:rPr lang="hu-HU" u="sng" dirty="0"/>
              <a:t>200.000  Ft-tól </a:t>
            </a:r>
            <a:r>
              <a:rPr lang="hu-HU" u="sng" dirty="0" smtClean="0"/>
              <a:t> 2.000.000 </a:t>
            </a:r>
            <a:r>
              <a:rPr lang="hu-HU" u="sng" dirty="0"/>
              <a:t>Ft-ig terjedhet</a:t>
            </a:r>
            <a:r>
              <a:rPr lang="hu-HU" dirty="0" smtClean="0"/>
              <a:t>;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39. </a:t>
            </a:r>
            <a:r>
              <a:rPr lang="hu-HU" dirty="0"/>
              <a:t>§ (2) A vendégcsapat sportszervezete felelős a vendégszurkolók által, a mérkőzés előtt, alatt és után a stadion területén és környezetében okozott rendbontásért, </a:t>
            </a:r>
          </a:p>
        </p:txBody>
      </p:sp>
    </p:spTree>
    <p:extLst>
      <p:ext uri="{BB962C8B-B14F-4D97-AF65-F5344CB8AC3E}">
        <p14:creationId xmlns:p14="http://schemas.microsoft.com/office/powerpoint/2010/main" val="1156208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JÁTÉKJOGOSULTSÁG ELLENŐRZÉSE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/>
              <a:t>VERSENYSZABÁLYZAT</a:t>
            </a:r>
            <a:r>
              <a:rPr lang="hu-HU" sz="1600" dirty="0" smtClean="0"/>
              <a:t>:</a:t>
            </a:r>
            <a:endParaRPr lang="hu-HU" sz="1600" dirty="0"/>
          </a:p>
          <a:p>
            <a:r>
              <a:rPr lang="hu-HU" sz="1600" dirty="0" smtClean="0"/>
              <a:t>34. §(2) b) A </a:t>
            </a:r>
            <a:r>
              <a:rPr lang="hu-HU" sz="1600" dirty="0"/>
              <a:t>játékvezető kötelessége, hogy a mérkőzés előtt ellenőrizze a </a:t>
            </a:r>
            <a:r>
              <a:rPr lang="hu-HU" sz="1600" dirty="0" smtClean="0"/>
              <a:t>mérkőzésjegyzőkönyvet</a:t>
            </a:r>
            <a:r>
              <a:rPr lang="hu-HU" sz="1600" dirty="0">
                <a:solidFill>
                  <a:srgbClr val="FF0000"/>
                </a:solidFill>
              </a:rPr>
              <a:t>, a két csapat képviselőjének jelenlétében a versenyigazolványokat és sportorvosi igazolásokat</a:t>
            </a:r>
            <a:r>
              <a:rPr lang="hu-HU" sz="1600" dirty="0"/>
              <a:t>. </a:t>
            </a:r>
            <a:r>
              <a:rPr lang="hu-HU" sz="1600" u="sng" dirty="0"/>
              <a:t>A két csapat  vezetőjének  kötelessége  a  mérkőzésjegyzőkönyv  kitöltése  a  mindenkor  hatályos ügyviteli rendszerben</a:t>
            </a:r>
            <a:r>
              <a:rPr lang="hu-HU" sz="1600" dirty="0"/>
              <a:t> és a versenyigazolványok leadása </a:t>
            </a:r>
            <a:r>
              <a:rPr lang="hu-HU" sz="1600" dirty="0" smtClean="0"/>
              <a:t>- </a:t>
            </a:r>
            <a:r>
              <a:rPr lang="hu-HU" sz="1600" dirty="0"/>
              <a:t>a mérkőzés </a:t>
            </a:r>
            <a:r>
              <a:rPr lang="hu-HU" sz="1600" u="sng" dirty="0"/>
              <a:t>kiírt kezdési időpontját megelőzően  legalább  35  perccel</a:t>
            </a:r>
            <a:r>
              <a:rPr lang="hu-HU" sz="1600" dirty="0"/>
              <a:t> - annak  érdekében,  hogy  a  játékvezető  a  játékosok igazoltatását- a mérkőzés kiírt kezdési időpontját megelőzően legalább 25 perccel, a játékosok bemelegítésének zavartalan biztosításával - elvégezhesse, és a kitűzött kezdési időt pontosan betartsák. A fenti </a:t>
            </a:r>
            <a:r>
              <a:rPr lang="hu-HU" sz="1600" u="sng" dirty="0"/>
              <a:t>időpontok be nem tartása fegyelmi vétségnek minősül</a:t>
            </a:r>
            <a:r>
              <a:rPr lang="hu-HU" sz="1600" dirty="0"/>
              <a:t>.</a:t>
            </a:r>
          </a:p>
          <a:p>
            <a:endParaRPr lang="hu-HU" sz="800" dirty="0"/>
          </a:p>
          <a:p>
            <a:r>
              <a:rPr lang="hu-HU" sz="1600" dirty="0"/>
              <a:t>c</a:t>
            </a:r>
            <a:r>
              <a:rPr lang="hu-HU" sz="1600" dirty="0" smtClean="0"/>
              <a:t>) </a:t>
            </a:r>
            <a:r>
              <a:rPr lang="hu-HU" sz="1600" dirty="0"/>
              <a:t>A labdarúgó szerepeltetéséért a </a:t>
            </a:r>
            <a:r>
              <a:rPr lang="hu-HU" sz="1600" u="sng" dirty="0"/>
              <a:t>sportszervezet a felelős</a:t>
            </a:r>
            <a:r>
              <a:rPr lang="hu-HU" sz="1600" dirty="0"/>
              <a:t>. Ha a mérkőzésen bármelyik játékosnak nincs  jelen a  versenyigazolványa,  a  játékvezető  nem  engedheti  </a:t>
            </a:r>
            <a:r>
              <a:rPr lang="hu-HU" sz="1600" dirty="0" smtClean="0"/>
              <a:t>játszani.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1600" dirty="0"/>
              <a:t>d) A sportszervezetek képviselői </a:t>
            </a:r>
            <a:r>
              <a:rPr lang="hu-HU" sz="1600" b="1" u="sng" dirty="0"/>
              <a:t>kölcsönösen</a:t>
            </a:r>
            <a:r>
              <a:rPr lang="hu-HU" sz="1600" u="sng" dirty="0"/>
              <a:t> megvizsgálják a </a:t>
            </a:r>
            <a:r>
              <a:rPr lang="hu-HU" sz="1600" u="sng" dirty="0" smtClean="0"/>
              <a:t>versenyigazolványokat</a:t>
            </a:r>
            <a:r>
              <a:rPr lang="hu-HU" sz="1600" u="sng" dirty="0"/>
              <a:t>, sportorvosi igazolásokat</a:t>
            </a:r>
            <a:r>
              <a:rPr lang="hu-HU" sz="1600" dirty="0"/>
              <a:t>,  és  az  esetleges  szabálytalanságra  felhívják  a  játékvezető  figyelmét</a:t>
            </a:r>
            <a:r>
              <a:rPr lang="hu-HU" sz="1600" dirty="0" smtClean="0"/>
              <a:t>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1600" dirty="0"/>
              <a:t>(4) a) Ha a játékvezető úgy látja,  hogy  a  versenyigazolványban  levő  fénykép  nem  egyezik  meg  az összehasonlított játékossal, a </a:t>
            </a:r>
            <a:r>
              <a:rPr lang="hu-HU" sz="1600" u="sng" dirty="0"/>
              <a:t>játékvezető a kifogásolt labdarúgó személyének azonosítására alkalmas okmányt köteles elkérni</a:t>
            </a:r>
            <a:r>
              <a:rPr lang="hu-HU" sz="1600" dirty="0"/>
              <a:t>, továbbá a labdarúgóval elmondatja személyi adatait, majd íráspróbát vesz tőle </a:t>
            </a:r>
            <a:r>
              <a:rPr lang="hu-HU" sz="1600" dirty="0" smtClean="0"/>
              <a:t>amit </a:t>
            </a:r>
            <a:r>
              <a:rPr lang="hu-HU" sz="1600" dirty="0"/>
              <a:t>egybevet a versenyigazolványban lévő aláírással</a:t>
            </a:r>
          </a:p>
        </p:txBody>
      </p:sp>
    </p:spTree>
    <p:extLst>
      <p:ext uri="{BB962C8B-B14F-4D97-AF65-F5344CB8AC3E}">
        <p14:creationId xmlns:p14="http://schemas.microsoft.com/office/powerpoint/2010/main" val="4280103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VERSENYENGEDÉLY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hu-HU" dirty="0"/>
              <a:t>Az átvett játékengedélyek ellenőrzése!!!!</a:t>
            </a:r>
          </a:p>
          <a:p>
            <a:endParaRPr lang="hu-HU" dirty="0"/>
          </a:p>
          <a:p>
            <a:pPr marL="530225" indent="-176213"/>
            <a:r>
              <a:rPr lang="hu-HU" dirty="0"/>
              <a:t>kép,</a:t>
            </a:r>
          </a:p>
          <a:p>
            <a:pPr marL="530225" indent="-176213"/>
            <a:r>
              <a:rPr lang="hu-HU" dirty="0"/>
              <a:t>játékengedély, </a:t>
            </a:r>
            <a:r>
              <a:rPr lang="hu-HU" dirty="0" smtClean="0"/>
              <a:t>(betű)</a:t>
            </a:r>
            <a:endParaRPr lang="hu-HU" dirty="0"/>
          </a:p>
          <a:p>
            <a:pPr marL="530225" indent="-176213"/>
            <a:r>
              <a:rPr lang="hu-HU" dirty="0"/>
              <a:t>egyesület, </a:t>
            </a:r>
          </a:p>
          <a:p>
            <a:pPr marL="530225" indent="-176213"/>
            <a:r>
              <a:rPr lang="hu-HU" dirty="0"/>
              <a:t>aláírások, </a:t>
            </a:r>
          </a:p>
          <a:p>
            <a:pPr marL="530225" indent="-176213"/>
            <a:r>
              <a:rPr lang="hu-HU" dirty="0"/>
              <a:t>bélyegző</a:t>
            </a:r>
          </a:p>
          <a:p>
            <a:pPr marL="354012" indent="0">
              <a:buNone/>
            </a:pPr>
            <a:r>
              <a:rPr lang="hu-HU" dirty="0"/>
              <a:t>           </a:t>
            </a:r>
            <a:r>
              <a:rPr lang="hu-HU" dirty="0" smtClean="0">
                <a:solidFill>
                  <a:srgbClr val="00B0F0"/>
                </a:solidFill>
              </a:rPr>
              <a:t>KÉK</a:t>
            </a:r>
            <a:r>
              <a:rPr lang="hu-HU" dirty="0" smtClean="0"/>
              <a:t>    </a:t>
            </a:r>
            <a:r>
              <a:rPr lang="hu-HU" dirty="0"/>
              <a:t>csík (kerek bélyegző)</a:t>
            </a:r>
          </a:p>
        </p:txBody>
      </p:sp>
    </p:spTree>
    <p:extLst>
      <p:ext uri="{BB962C8B-B14F-4D97-AF65-F5344CB8AC3E}">
        <p14:creationId xmlns:p14="http://schemas.microsoft.com/office/powerpoint/2010/main" val="1241225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IFA KAPCSOLATTARTÓK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76800"/>
          </a:xfrm>
        </p:spPr>
        <p:txBody>
          <a:bodyPr/>
          <a:lstStyle/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Sportszervezet </a:t>
            </a:r>
            <a:r>
              <a:rPr lang="hu-HU" u="sng" dirty="0">
                <a:solidFill>
                  <a:prstClr val="black"/>
                </a:solidFill>
                <a:cs typeface="Calibri" pitchFamily="34" charset="0"/>
              </a:rPr>
              <a:t>vezetője (adminisztrátor</a:t>
            </a: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) </a:t>
            </a:r>
            <a:r>
              <a:rPr lang="hu-HU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tudja </a:t>
            </a:r>
            <a:r>
              <a:rPr lang="hu-HU" u="sng" dirty="0">
                <a:solidFill>
                  <a:prstClr val="black"/>
                </a:solidFill>
                <a:cs typeface="Calibri" pitchFamily="34" charset="0"/>
              </a:rPr>
              <a:t>beállítan</a:t>
            </a: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i, módosítani, törölni  azokat a személyeket, és </a:t>
            </a:r>
            <a:r>
              <a:rPr lang="hu-HU" u="sng" dirty="0">
                <a:solidFill>
                  <a:prstClr val="black"/>
                </a:solidFill>
                <a:cs typeface="Calibri" pitchFamily="34" charset="0"/>
              </a:rPr>
              <a:t>jogosultságukat</a:t>
            </a: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 az IFA rendszerben, amelyek az egyesület ügyvitelét biztosítják.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sz="2000" dirty="0">
                <a:solidFill>
                  <a:prstClr val="black"/>
                </a:solidFill>
                <a:cs typeface="Calibri" pitchFamily="34" charset="0"/>
              </a:rPr>
              <a:t>(verseny-, regisztrációs kártya-, utánpótlás-, licence-, nyilvántartás stb. ügyintéző)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u="sng" dirty="0">
                <a:solidFill>
                  <a:prstClr val="black"/>
                </a:solidFill>
                <a:cs typeface="Calibri" pitchFamily="34" charset="0"/>
              </a:rPr>
              <a:t>Kérjük a csapatokat, hogy a mérkőzésekhez biztosítsák a helyszínen lévő vezetőik részére az IFA rendszerhez való hozzáférést!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Fentiek szerint állítsák be!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b="1" dirty="0">
                <a:solidFill>
                  <a:prstClr val="black"/>
                </a:solidFill>
                <a:cs typeface="Calibri" pitchFamily="34" charset="0"/>
              </a:rPr>
              <a:t>Az új jelszót jegyezzék meg!!!!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5972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REGISZTRÁCIÓS KÁRTYA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None/>
            </a:pPr>
            <a:r>
              <a:rPr lang="hu-HU" dirty="0">
                <a:solidFill>
                  <a:prstClr val="black"/>
                </a:solidFill>
                <a:latin typeface="+mj-lt"/>
              </a:rPr>
              <a:t>Kispadon helyet foglalók:</a:t>
            </a:r>
          </a:p>
          <a:p>
            <a:pPr marL="800100" lvl="1" indent="-34290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</a:pPr>
            <a:r>
              <a:rPr lang="hu-HU" dirty="0">
                <a:solidFill>
                  <a:prstClr val="black"/>
                </a:solidFill>
                <a:latin typeface="+mj-lt"/>
              </a:rPr>
              <a:t>Technikai vezető: </a:t>
            </a:r>
            <a:r>
              <a:rPr lang="hu-HU" dirty="0" err="1">
                <a:solidFill>
                  <a:prstClr val="black"/>
                </a:solidFill>
                <a:latin typeface="+mj-lt"/>
              </a:rPr>
              <a:t>max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. 1 fő</a:t>
            </a:r>
          </a:p>
          <a:p>
            <a:pPr marL="800100" lvl="1" indent="-34290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</a:pPr>
            <a:r>
              <a:rPr lang="hu-HU" dirty="0">
                <a:solidFill>
                  <a:prstClr val="black"/>
                </a:solidFill>
                <a:latin typeface="+mj-lt"/>
              </a:rPr>
              <a:t>Cserejátékos:      </a:t>
            </a:r>
            <a:r>
              <a:rPr lang="hu-HU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hu-HU" dirty="0" err="1">
                <a:solidFill>
                  <a:prstClr val="black"/>
                </a:solidFill>
                <a:latin typeface="+mj-lt"/>
              </a:rPr>
              <a:t>max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. 7 fő			</a:t>
            </a:r>
          </a:p>
          <a:p>
            <a:pPr marL="800100" lvl="1" indent="-34290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</a:pPr>
            <a:r>
              <a:rPr lang="hu-HU" dirty="0">
                <a:solidFill>
                  <a:prstClr val="black"/>
                </a:solidFill>
                <a:latin typeface="+mj-lt"/>
              </a:rPr>
              <a:t>Sportszakember:  </a:t>
            </a:r>
            <a:r>
              <a:rPr lang="hu-HU" dirty="0" err="1">
                <a:solidFill>
                  <a:prstClr val="black"/>
                </a:solidFill>
                <a:latin typeface="+mj-lt"/>
              </a:rPr>
              <a:t>max</a:t>
            </a:r>
            <a:r>
              <a:rPr lang="hu-HU" dirty="0">
                <a:solidFill>
                  <a:prstClr val="black"/>
                </a:solidFill>
                <a:latin typeface="+mj-lt"/>
              </a:rPr>
              <a:t>. 8 fő	</a:t>
            </a:r>
            <a:r>
              <a:rPr lang="hu-HU" sz="1800" dirty="0" smtClean="0">
                <a:solidFill>
                  <a:prstClr val="black"/>
                </a:solidFill>
                <a:latin typeface="+mj-lt"/>
              </a:rPr>
              <a:t>(</a:t>
            </a:r>
            <a:r>
              <a:rPr lang="hu-HU" sz="1800" dirty="0">
                <a:solidFill>
                  <a:prstClr val="black"/>
                </a:solidFill>
                <a:latin typeface="+mj-lt"/>
              </a:rPr>
              <a:t>Versenyszabályzat 39. § </a:t>
            </a:r>
            <a:r>
              <a:rPr lang="hu-HU" sz="1800" dirty="0" smtClean="0">
                <a:solidFill>
                  <a:prstClr val="black"/>
                </a:solidFill>
                <a:latin typeface="+mj-lt"/>
              </a:rPr>
              <a:t>(6) </a:t>
            </a:r>
            <a:r>
              <a:rPr lang="hu-HU" sz="1800" dirty="0">
                <a:solidFill>
                  <a:prstClr val="black"/>
                </a:solidFill>
                <a:latin typeface="+mj-lt"/>
              </a:rPr>
              <a:t>a)</a:t>
            </a:r>
          </a:p>
          <a:p>
            <a:pPr lvl="1" indent="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None/>
            </a:pPr>
            <a:endParaRPr lang="hu-HU" b="1" dirty="0">
              <a:solidFill>
                <a:prstClr val="black"/>
              </a:solidFill>
              <a:latin typeface="+mj-lt"/>
              <a:cs typeface="Calibri" pitchFamily="34" charset="0"/>
            </a:endParaRPr>
          </a:p>
          <a:p>
            <a:pPr lvl="1" indent="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None/>
            </a:pPr>
            <a:r>
              <a:rPr lang="hu-HU" b="1" dirty="0">
                <a:solidFill>
                  <a:prstClr val="black"/>
                </a:solidFill>
                <a:latin typeface="+mj-lt"/>
                <a:cs typeface="Calibri" pitchFamily="34" charset="0"/>
              </a:rPr>
              <a:t>Minimum edzői végzettségek:      </a:t>
            </a:r>
          </a:p>
          <a:p>
            <a:pPr marL="900113" lvl="2" indent="-26670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</a:pPr>
            <a:r>
              <a:rPr lang="hu-HU" dirty="0">
                <a:solidFill>
                  <a:prstClr val="black"/>
                </a:solidFill>
                <a:latin typeface="+mj-lt"/>
              </a:rPr>
              <a:t>Megyei I. o.: 		Amatőr „C”</a:t>
            </a:r>
          </a:p>
          <a:p>
            <a:pPr marL="900113" lvl="2" indent="-26670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</a:pPr>
            <a:r>
              <a:rPr lang="hu-HU" dirty="0">
                <a:solidFill>
                  <a:prstClr val="black"/>
                </a:solidFill>
                <a:latin typeface="+mj-lt"/>
              </a:rPr>
              <a:t>Megyei II. o.:		Bármilyen OKJ-s labdarúgó edzői vagy MLSZ edzői végzettség 				(kivéve MLSZ „D”)</a:t>
            </a:r>
          </a:p>
          <a:p>
            <a:pPr marL="900113" lvl="2" indent="-26670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</a:pPr>
            <a:r>
              <a:rPr lang="hu-HU" dirty="0">
                <a:solidFill>
                  <a:prstClr val="black"/>
                </a:solidFill>
                <a:latin typeface="+mj-lt"/>
              </a:rPr>
              <a:t>Megyei III. o.:		Bármilyen OKJ-s labdarúgó edzői vagy MLSZ edzői végzettség				(kivéve MLSZ „D”)</a:t>
            </a:r>
          </a:p>
          <a:p>
            <a:pPr marL="900113" lvl="2" indent="-26670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</a:pPr>
            <a:r>
              <a:rPr lang="hu-HU" dirty="0">
                <a:solidFill>
                  <a:prstClr val="black"/>
                </a:solidFill>
                <a:latin typeface="+mj-lt"/>
              </a:rPr>
              <a:t>Fiú utánpótlás:	MLSZ GR „C”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7191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NAPIREND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MEGYNYITÓ</a:t>
            </a:r>
          </a:p>
          <a:p>
            <a:r>
              <a:rPr lang="hu-HU" dirty="0"/>
              <a:t>MLSZ KÖZGYŰLÉSI KÜLDÖTTEK </a:t>
            </a:r>
            <a:r>
              <a:rPr lang="hu-HU" dirty="0" smtClean="0"/>
              <a:t>MEGVÁLASZTÁSA</a:t>
            </a:r>
          </a:p>
          <a:p>
            <a:r>
              <a:rPr lang="hu-HU" dirty="0" smtClean="0"/>
              <a:t>Játékszabály változások</a:t>
            </a:r>
            <a:endParaRPr lang="hu-HU" dirty="0"/>
          </a:p>
          <a:p>
            <a:r>
              <a:rPr lang="hu-HU" dirty="0"/>
              <a:t>Évadnyitó értekezlet. Ismertetésre kerülnek a bajnoksággal és szabályzatokkal kapcsolatos legfontosabb tudnivalók.</a:t>
            </a:r>
          </a:p>
          <a:p>
            <a:r>
              <a:rPr lang="hu-HU" dirty="0"/>
              <a:t>EGYEBEK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2117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KORHATÁROK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FELNŐTT: 		</a:t>
            </a:r>
            <a:r>
              <a:rPr lang="hu-HU" dirty="0" smtClean="0"/>
              <a:t>	Betöltött </a:t>
            </a:r>
            <a:r>
              <a:rPr lang="hu-HU" dirty="0"/>
              <a:t>16. év</a:t>
            </a:r>
          </a:p>
          <a:p>
            <a:endParaRPr lang="hu-HU" dirty="0"/>
          </a:p>
          <a:p>
            <a:r>
              <a:rPr lang="hu-HU" dirty="0"/>
              <a:t>U -19: Megyei I.: 	    </a:t>
            </a:r>
            <a:r>
              <a:rPr lang="hu-HU" dirty="0" smtClean="0"/>
              <a:t>      </a:t>
            </a:r>
            <a:r>
              <a:rPr lang="hu-HU" dirty="0"/>
              <a:t>	</a:t>
            </a:r>
            <a:r>
              <a:rPr lang="hu-HU" dirty="0" smtClean="0"/>
              <a:t>2001. </a:t>
            </a:r>
            <a:r>
              <a:rPr lang="hu-HU" dirty="0"/>
              <a:t>01. 01 – </a:t>
            </a:r>
            <a:r>
              <a:rPr lang="hu-HU" dirty="0" smtClean="0"/>
              <a:t>2004. </a:t>
            </a:r>
            <a:r>
              <a:rPr lang="hu-HU" dirty="0"/>
              <a:t>12. 31.</a:t>
            </a:r>
          </a:p>
          <a:p>
            <a:pPr marL="0" indent="0">
              <a:buNone/>
            </a:pPr>
            <a:r>
              <a:rPr lang="hu-HU" dirty="0" smtClean="0"/>
              <a:t>             </a:t>
            </a:r>
            <a:r>
              <a:rPr lang="hu-HU" dirty="0"/>
              <a:t>Megyei II:              	</a:t>
            </a:r>
            <a:r>
              <a:rPr lang="hu-HU" dirty="0" smtClean="0"/>
              <a:t>2001. </a:t>
            </a:r>
            <a:r>
              <a:rPr lang="hu-HU" dirty="0"/>
              <a:t>01. 01 – </a:t>
            </a:r>
            <a:r>
              <a:rPr lang="hu-HU" dirty="0" smtClean="0"/>
              <a:t>2006. </a:t>
            </a:r>
            <a:r>
              <a:rPr lang="hu-HU" dirty="0"/>
              <a:t>12. 31.</a:t>
            </a:r>
          </a:p>
          <a:p>
            <a:pPr marL="0" indent="0">
              <a:buNone/>
            </a:pPr>
            <a:r>
              <a:rPr lang="hu-HU" dirty="0"/>
              <a:t>            </a:t>
            </a:r>
            <a:r>
              <a:rPr lang="hu-HU" dirty="0" smtClean="0"/>
              <a:t> Túlkoros </a:t>
            </a:r>
            <a:r>
              <a:rPr lang="hu-HU" dirty="0"/>
              <a:t>(5 fő):	</a:t>
            </a:r>
            <a:r>
              <a:rPr lang="hu-HU" dirty="0" smtClean="0"/>
              <a:t>1999. </a:t>
            </a:r>
            <a:r>
              <a:rPr lang="hu-HU" dirty="0"/>
              <a:t>01. 01. után született</a:t>
            </a:r>
          </a:p>
          <a:p>
            <a:endParaRPr lang="hu-HU" dirty="0"/>
          </a:p>
          <a:p>
            <a:r>
              <a:rPr lang="hu-HU" dirty="0"/>
              <a:t>U- 16:			</a:t>
            </a:r>
            <a:r>
              <a:rPr lang="hu-HU" dirty="0" smtClean="0"/>
              <a:t> 2004. </a:t>
            </a:r>
            <a:r>
              <a:rPr lang="hu-HU" dirty="0"/>
              <a:t>01. 01 – </a:t>
            </a:r>
            <a:r>
              <a:rPr lang="hu-HU" dirty="0" smtClean="0"/>
              <a:t>2006. </a:t>
            </a:r>
            <a:r>
              <a:rPr lang="hu-HU" dirty="0"/>
              <a:t>12. 31.</a:t>
            </a:r>
          </a:p>
          <a:p>
            <a:r>
              <a:rPr lang="hu-HU" dirty="0"/>
              <a:t>U- 14:			</a:t>
            </a:r>
            <a:r>
              <a:rPr lang="hu-HU" dirty="0" smtClean="0"/>
              <a:t> 2006. </a:t>
            </a:r>
            <a:r>
              <a:rPr lang="hu-HU" dirty="0"/>
              <a:t>01. 01 – </a:t>
            </a:r>
            <a:r>
              <a:rPr lang="hu-HU" dirty="0" smtClean="0"/>
              <a:t>2008. </a:t>
            </a:r>
            <a:r>
              <a:rPr lang="hu-HU" dirty="0"/>
              <a:t>12. 31.</a:t>
            </a:r>
          </a:p>
          <a:p>
            <a:endParaRPr lang="hu-HU" dirty="0"/>
          </a:p>
          <a:p>
            <a:r>
              <a:rPr lang="hu-HU" dirty="0"/>
              <a:t>Öregfiú:			 Betöltött 34. év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57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RENDEZŐI LÉTSZÁMOK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FELNŐTT:          </a:t>
            </a:r>
            <a:r>
              <a:rPr lang="hu-HU" dirty="0" smtClean="0"/>
              <a:t>    Megyei </a:t>
            </a:r>
            <a:r>
              <a:rPr lang="hu-HU" dirty="0"/>
              <a:t>I. o.		12 fő</a:t>
            </a:r>
          </a:p>
          <a:p>
            <a:pPr marL="0" indent="0">
              <a:buNone/>
            </a:pPr>
            <a:r>
              <a:rPr lang="hu-HU" dirty="0" smtClean="0"/>
              <a:t>	         		 </a:t>
            </a:r>
            <a:r>
              <a:rPr lang="hu-HU" dirty="0"/>
              <a:t>Megyei II. o. 		10 fő</a:t>
            </a:r>
          </a:p>
          <a:p>
            <a:pPr marL="0" indent="0">
              <a:buNone/>
            </a:pPr>
            <a:r>
              <a:rPr lang="hu-HU" dirty="0"/>
              <a:t>         </a:t>
            </a:r>
            <a:r>
              <a:rPr lang="hu-HU" dirty="0" smtClean="0"/>
              <a:t>			 </a:t>
            </a:r>
            <a:r>
              <a:rPr lang="hu-HU" dirty="0"/>
              <a:t>Megyei III. o.	 	 8 fő</a:t>
            </a:r>
          </a:p>
          <a:p>
            <a:r>
              <a:rPr lang="hu-HU" dirty="0"/>
              <a:t>U- 19:					  3 fő</a:t>
            </a:r>
          </a:p>
          <a:p>
            <a:r>
              <a:rPr lang="hu-HU" dirty="0"/>
              <a:t>U-16:					  2 fő</a:t>
            </a:r>
          </a:p>
          <a:p>
            <a:r>
              <a:rPr lang="hu-HU" dirty="0"/>
              <a:t>U-14:					  2 </a:t>
            </a:r>
            <a:r>
              <a:rPr lang="hu-HU" dirty="0" smtClean="0"/>
              <a:t>fő</a:t>
            </a:r>
          </a:p>
          <a:p>
            <a:r>
              <a:rPr lang="hu-HU" dirty="0" smtClean="0"/>
              <a:t>Női:						  2 fő</a:t>
            </a:r>
            <a:endParaRPr lang="hu-HU" dirty="0"/>
          </a:p>
          <a:p>
            <a:r>
              <a:rPr lang="hu-HU" dirty="0"/>
              <a:t>Öregfiúk:				  	  3 fő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9529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TAO INFRASTUKTÚRA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2019-2020. </a:t>
            </a:r>
            <a:r>
              <a:rPr lang="hu-HU" dirty="0"/>
              <a:t>évi program Infrastruktúra pályázat: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Fejér megyei igény:    </a:t>
            </a:r>
            <a:r>
              <a:rPr lang="hu-HU" dirty="0" smtClean="0"/>
              <a:t>4.469 M  </a:t>
            </a:r>
            <a:r>
              <a:rPr lang="hu-HU" dirty="0"/>
              <a:t>Ft    </a:t>
            </a:r>
            <a:r>
              <a:rPr lang="hu-HU" dirty="0" smtClean="0"/>
              <a:t>      </a:t>
            </a:r>
            <a:r>
              <a:rPr lang="hu-HU" dirty="0"/>
              <a:t>(Csak amatőrök)</a:t>
            </a:r>
          </a:p>
          <a:p>
            <a:pPr marL="0" indent="0">
              <a:buNone/>
            </a:pPr>
            <a:r>
              <a:rPr lang="hu-HU" b="1" dirty="0" smtClean="0"/>
              <a:t>Ingatlan + kisbusz igény: </a:t>
            </a:r>
            <a:r>
              <a:rPr lang="hu-HU" dirty="0" smtClean="0"/>
              <a:t>4.190 M Ft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Fejér megyei szétosztható keret:   </a:t>
            </a:r>
            <a:r>
              <a:rPr lang="hu-HU" dirty="0" smtClean="0"/>
              <a:t>216. 000 </a:t>
            </a:r>
            <a:r>
              <a:rPr lang="hu-HU" dirty="0" err="1"/>
              <a:t>000</a:t>
            </a:r>
            <a:r>
              <a:rPr lang="hu-HU" dirty="0"/>
              <a:t> .- Ft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beérkezett programok feldolgozása folyamatosan történik. A pályázók </a:t>
            </a:r>
            <a:r>
              <a:rPr lang="hu-HU" dirty="0" smtClean="0"/>
              <a:t>egy része </a:t>
            </a:r>
            <a:r>
              <a:rPr lang="hu-HU" dirty="0"/>
              <a:t>már kapott határozatot.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59242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E-mail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MLSZ </a:t>
            </a:r>
            <a:r>
              <a:rPr lang="hu-HU" dirty="0"/>
              <a:t>Fejér Megyei Igazgatóság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dirty="0" err="1"/>
              <a:t>fejer</a:t>
            </a:r>
            <a:r>
              <a:rPr lang="hu-HU" sz="4400" dirty="0"/>
              <a:t>@</a:t>
            </a:r>
            <a:r>
              <a:rPr lang="hu-HU" sz="4400" dirty="0" err="1"/>
              <a:t>mlsz.hu</a:t>
            </a:r>
            <a:r>
              <a:rPr lang="hu-HU" sz="4400" dirty="0"/>
              <a:t> 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Minden hivatalos levelet, kérést, kérdést, bejelentést, stb. a központi címre kérjük!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21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Schneider </a:t>
            </a:r>
            <a:r>
              <a:rPr lang="hu-HU" dirty="0" smtClean="0"/>
              <a:t>Béla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igazgató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01136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02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KÜLDÖTT VÁLASZTÁS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228600">
              <a:buClr>
                <a:srgbClr val="465E9C">
                  <a:lumMod val="75000"/>
                </a:srgbClr>
              </a:buClr>
              <a:buSzTx/>
            </a:pPr>
            <a:r>
              <a:rPr lang="hu-HU" sz="2200" dirty="0">
                <a:solidFill>
                  <a:prstClr val="black"/>
                </a:solidFill>
                <a:latin typeface="Calibri"/>
              </a:rPr>
              <a:t>A Küldöttválasztási ülés a megjelent sportszervezetek számára tekintet nélkül határozatképes.</a:t>
            </a:r>
          </a:p>
          <a:p>
            <a:pPr marL="342900" lvl="0" indent="-228600">
              <a:buClr>
                <a:srgbClr val="465E9C">
                  <a:lumMod val="75000"/>
                </a:srgbClr>
              </a:buClr>
              <a:buSzTx/>
              <a:buFont typeface="Calibri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  <a:latin typeface="Calibri"/>
              </a:rPr>
              <a:t>A küldöttek megválasztásán szavazati joggal rendelkezik a sportszervezet bíróságon bejegyzett törvényes képviselője.</a:t>
            </a:r>
          </a:p>
          <a:p>
            <a:pPr marL="342900" lvl="0" indent="-228600">
              <a:buClr>
                <a:srgbClr val="465E9C">
                  <a:lumMod val="75000"/>
                </a:srgbClr>
              </a:buClr>
              <a:buSzTx/>
              <a:buFont typeface="Calibri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  <a:latin typeface="Calibri"/>
              </a:rPr>
              <a:t>A választási ülésen a szavazás mindig nyílt.</a:t>
            </a:r>
          </a:p>
          <a:p>
            <a:pPr marL="342900" lvl="0" indent="-228600">
              <a:buClr>
                <a:srgbClr val="465E9C">
                  <a:lumMod val="75000"/>
                </a:srgbClr>
              </a:buClr>
              <a:buSzTx/>
              <a:buFont typeface="Calibri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  <a:latin typeface="Calibri"/>
              </a:rPr>
              <a:t>Az a személy tekinthető megválasztott küldöttnek, aki a legtöbb szavazatot kapta és a jelenlévő sportszervezetek szavazatainak több mint 50%-át megszerezte</a:t>
            </a:r>
          </a:p>
          <a:p>
            <a:pPr marL="342900" lvl="0" indent="-228600">
              <a:buClr>
                <a:srgbClr val="465E9C">
                  <a:lumMod val="75000"/>
                </a:srgbClr>
              </a:buClr>
              <a:buSzTx/>
              <a:buFont typeface="Calibri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  <a:latin typeface="Calibri"/>
              </a:rPr>
              <a:t>Minden megyei igazgatóságtól 2 (kettő) fő kerül megválasztásra</a:t>
            </a:r>
          </a:p>
          <a:p>
            <a:pPr marL="342900" lvl="0" indent="-228600">
              <a:buClr>
                <a:srgbClr val="465E9C">
                  <a:lumMod val="75000"/>
                </a:srgbClr>
              </a:buClr>
              <a:buSzTx/>
              <a:buFont typeface="Calibri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  <a:latin typeface="Calibri"/>
              </a:rPr>
              <a:t>Jegyzőkönyv vezető: Baranyai Balázs</a:t>
            </a:r>
          </a:p>
          <a:p>
            <a:pPr marL="342900" lvl="0" indent="-228600">
              <a:buClr>
                <a:srgbClr val="465E9C">
                  <a:lumMod val="75000"/>
                </a:srgbClr>
              </a:buClr>
              <a:buSzTx/>
              <a:buFont typeface="Calibri" pitchFamily="34" charset="0"/>
              <a:buChar char="•"/>
            </a:pPr>
            <a:r>
              <a:rPr lang="hu-HU" sz="2200" dirty="0">
                <a:solidFill>
                  <a:prstClr val="black"/>
                </a:solidFill>
                <a:latin typeface="Calibri"/>
              </a:rPr>
              <a:t>Jegyzőkönyv hitelesítő: </a:t>
            </a:r>
            <a:r>
              <a:rPr lang="hu-HU" sz="2200" dirty="0" smtClean="0">
                <a:solidFill>
                  <a:prstClr val="black"/>
                </a:solidFill>
                <a:latin typeface="Calibri"/>
              </a:rPr>
              <a:t>Bor Péter (</a:t>
            </a:r>
            <a:r>
              <a:rPr lang="hu-HU" sz="2200" dirty="0" err="1" smtClean="0">
                <a:solidFill>
                  <a:prstClr val="black"/>
                </a:solidFill>
                <a:latin typeface="Calibri"/>
              </a:rPr>
              <a:t>Aba-Sárvíz</a:t>
            </a:r>
            <a:r>
              <a:rPr lang="hu-HU" sz="2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hu-HU" sz="2200" dirty="0">
              <a:solidFill>
                <a:prstClr val="black"/>
              </a:solidFill>
              <a:latin typeface="Calibri"/>
            </a:endParaRPr>
          </a:p>
          <a:p>
            <a:pPr marL="114300" lvl="0" indent="0">
              <a:buClr>
                <a:srgbClr val="465E9C">
                  <a:lumMod val="75000"/>
                </a:srgbClr>
              </a:buClr>
              <a:buSzTx/>
              <a:buNone/>
            </a:pPr>
            <a:r>
              <a:rPr lang="hu-HU" sz="2200" dirty="0">
                <a:solidFill>
                  <a:prstClr val="black"/>
                </a:solidFill>
                <a:latin typeface="Calibri"/>
              </a:rPr>
              <a:t>			    Varga Mihály   (Mány)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2566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KÜLDÖTT JELÖLTEK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BENCSIK ISTVÁN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BÍRÓ ZSOLT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2736304" cy="38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69505"/>
            <a:ext cx="2808312" cy="390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29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/>
          <a:lstStyle/>
          <a:p>
            <a:r>
              <a:rPr lang="hu-HU" dirty="0" smtClean="0"/>
              <a:t>NEVEZÉSEK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383843"/>
              </p:ext>
            </p:extLst>
          </p:nvPr>
        </p:nvGraphicFramePr>
        <p:xfrm>
          <a:off x="105760" y="1210885"/>
          <a:ext cx="8964498" cy="564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88"/>
                <a:gridCol w="757111"/>
                <a:gridCol w="757111"/>
                <a:gridCol w="757111"/>
                <a:gridCol w="757111"/>
                <a:gridCol w="757111"/>
                <a:gridCol w="757111"/>
                <a:gridCol w="757111"/>
                <a:gridCol w="757111"/>
                <a:gridCol w="757111"/>
                <a:gridCol w="757111"/>
              </a:tblGrid>
              <a:tr h="1152128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MEGYEI I.O FELNŐTT</a:t>
                      </a:r>
                    </a:p>
                    <a:p>
                      <a:pPr algn="ctr"/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MEGYEI II.O FELNŐTT</a:t>
                      </a:r>
                    </a:p>
                    <a:p>
                      <a:pPr algn="ctr"/>
                      <a:endParaRPr lang="hu-HU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MEGYEI III.O FELNŐTT</a:t>
                      </a:r>
                      <a:endParaRPr lang="hu-HU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U-19 I.O</a:t>
                      </a:r>
                    </a:p>
                    <a:p>
                      <a:pPr algn="ctr"/>
                      <a:endParaRPr lang="hu-HU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U-19 II.O</a:t>
                      </a:r>
                    </a:p>
                    <a:p>
                      <a:pPr algn="ctr"/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U-16</a:t>
                      </a:r>
                      <a:endParaRPr lang="hu-HU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U-14</a:t>
                      </a:r>
                      <a:endParaRPr lang="hu-HU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NŐI</a:t>
                      </a:r>
                      <a:endParaRPr lang="hu-HU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ÖREGFIÚ</a:t>
                      </a:r>
                      <a:endParaRPr lang="hu-HU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2060"/>
                          </a:solidFill>
                          <a:latin typeface="Agency FB" pitchFamily="34" charset="0"/>
                        </a:rPr>
                        <a:t>ÖSSZESEN</a:t>
                      </a:r>
                      <a:endParaRPr lang="hu-HU" dirty="0">
                        <a:solidFill>
                          <a:srgbClr val="002060"/>
                        </a:solidFill>
                        <a:latin typeface="Agency FB" pitchFamily="34" charset="0"/>
                      </a:endParaRPr>
                    </a:p>
                  </a:txBody>
                  <a:tcPr vert="vert2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443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gency FB" pitchFamily="34" charset="0"/>
                        </a:rPr>
                        <a:t>Megyei  I. o.</a:t>
                      </a:r>
                      <a:endParaRPr lang="hu-HU" sz="18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57</a:t>
                      </a:r>
                      <a:endParaRPr lang="hu-H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443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gency FB" pitchFamily="34" charset="0"/>
                        </a:rPr>
                        <a:t>Megyei II. o. É</a:t>
                      </a:r>
                      <a:endParaRPr lang="hu-HU" sz="18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15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8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53</a:t>
                      </a:r>
                      <a:endParaRPr lang="hu-H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443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gency FB" pitchFamily="34" charset="0"/>
                        </a:rPr>
                        <a:t>Megyei II. o. D</a:t>
                      </a:r>
                      <a:endParaRPr lang="hu-HU" sz="18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46</a:t>
                      </a:r>
                      <a:endParaRPr lang="hu-H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443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gency FB" pitchFamily="34" charset="0"/>
                        </a:rPr>
                        <a:t>Megyei III. o. É</a:t>
                      </a:r>
                      <a:endParaRPr lang="hu-HU" sz="18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</a:t>
                      </a:r>
                      <a:endParaRPr lang="hu-H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443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gency FB" pitchFamily="34" charset="0"/>
                        </a:rPr>
                        <a:t>Megyei III. o. Ny</a:t>
                      </a:r>
                      <a:endParaRPr lang="hu-HU" sz="18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443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gency FB" pitchFamily="34" charset="0"/>
                        </a:rPr>
                        <a:t>Megyei  III. o. D</a:t>
                      </a:r>
                      <a:endParaRPr lang="hu-HU" sz="18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23</a:t>
                      </a:r>
                      <a:endParaRPr lang="hu-H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443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gency FB" pitchFamily="34" charset="0"/>
                        </a:rPr>
                        <a:t>Önálló UP</a:t>
                      </a:r>
                      <a:endParaRPr lang="hu-HU" sz="18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443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Agency FB" pitchFamily="34" charset="0"/>
                        </a:rPr>
                        <a:t>Öregfiú</a:t>
                      </a:r>
                      <a:endParaRPr lang="hu-HU" sz="1800" dirty="0">
                        <a:latin typeface="Agency FB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17</a:t>
                      </a:r>
                      <a:endParaRPr lang="hu-H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9443"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latin typeface="Agency FB" pitchFamily="34" charset="0"/>
                        </a:rPr>
                        <a:t>Összesen:</a:t>
                      </a:r>
                      <a:endParaRPr lang="hu-HU" sz="1800" b="1" dirty="0">
                        <a:latin typeface="Agency FB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29</a:t>
                      </a:r>
                      <a:endParaRPr lang="hu-HU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38</a:t>
                      </a:r>
                      <a:endParaRPr lang="hu-HU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14</a:t>
                      </a:r>
                      <a:endParaRPr lang="hu-HU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31</a:t>
                      </a:r>
                      <a:endParaRPr lang="hu-HU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28</a:t>
                      </a:r>
                      <a:endParaRPr lang="hu-HU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51</a:t>
                      </a:r>
                      <a:endParaRPr lang="hu-HU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8544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SPORTORVOS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76800"/>
          </a:xfrm>
        </p:spPr>
        <p:txBody>
          <a:bodyPr>
            <a:normAutofit/>
          </a:bodyPr>
          <a:lstStyle/>
          <a:p>
            <a:r>
              <a:rPr lang="hu-HU" dirty="0"/>
              <a:t>Előjegyzés alapján. </a:t>
            </a:r>
          </a:p>
          <a:p>
            <a:r>
              <a:rPr lang="hu-HU" dirty="0"/>
              <a:t>Időpont kérés: 3-4 héttel korábban!</a:t>
            </a:r>
          </a:p>
          <a:p>
            <a:endParaRPr lang="hu-HU" dirty="0"/>
          </a:p>
          <a:p>
            <a:r>
              <a:rPr lang="hu-HU" dirty="0"/>
              <a:t>KÖTELEZŐ ELEMEK SPORTORVOSI KÁRTYÁN:</a:t>
            </a:r>
          </a:p>
          <a:p>
            <a:pPr lvl="1"/>
            <a:r>
              <a:rPr lang="hu-HU" dirty="0"/>
              <a:t>Vizsgálat időpontja</a:t>
            </a:r>
          </a:p>
          <a:p>
            <a:pPr lvl="1"/>
            <a:r>
              <a:rPr lang="hu-HU" dirty="0"/>
              <a:t>Versenyezhet</a:t>
            </a:r>
          </a:p>
          <a:p>
            <a:pPr lvl="1"/>
            <a:r>
              <a:rPr lang="hu-HU" dirty="0"/>
              <a:t>Orvos bélyegzője (kör alakú)</a:t>
            </a:r>
          </a:p>
          <a:p>
            <a:pPr lvl="1"/>
            <a:r>
              <a:rPr lang="hu-HU" dirty="0"/>
              <a:t>Rendelő bélyegzője (ellipszis alakú két színű)</a:t>
            </a:r>
          </a:p>
          <a:p>
            <a:pPr lvl="1"/>
            <a:r>
              <a:rPr lang="hu-HU" dirty="0"/>
              <a:t>Orvos aláírása</a:t>
            </a:r>
          </a:p>
          <a:p>
            <a:r>
              <a:rPr lang="hu-HU" dirty="0"/>
              <a:t>Sportorvosi engedélyre négy (4) alkalommal rögzíthető bejegyzés.  </a:t>
            </a:r>
            <a:r>
              <a:rPr lang="hu-HU" dirty="0" smtClean="0"/>
              <a:t>(</a:t>
            </a:r>
            <a:r>
              <a:rPr lang="hu-HU" dirty="0"/>
              <a:t>Alá, fölé mellé bélyegzés érvénytelen)</a:t>
            </a:r>
          </a:p>
          <a:p>
            <a:r>
              <a:rPr lang="hu-HU" dirty="0"/>
              <a:t>Betelt sportorvosi kártyát - leadás esetén- ingyen cseréljük.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4020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Házi és Gyermekorvosok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215/2004. (VII. 13) Korm. rendelet alapján lehetővé vált, hogy háziorvosok és házi gyermekorvosok a </a:t>
            </a:r>
            <a:r>
              <a:rPr lang="hu-HU" u="sng" dirty="0"/>
              <a:t>körzetükbe bejelentkezett, amatőr sportolóként</a:t>
            </a:r>
            <a:r>
              <a:rPr lang="hu-HU" dirty="0"/>
              <a:t> leigazolt (sportolók) lakosok részére sportorvosi vizsgálatot végezzenek.</a:t>
            </a:r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osei.hu/orszagos-sportorvosi-halozat/haziorvosok-es-hazi-gyermekorvosok-listaja.html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149080"/>
            <a:ext cx="54752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40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Sportorvosi ellenőrzése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Tájékoztató </a:t>
            </a:r>
            <a:r>
              <a:rPr lang="hu-HU" dirty="0"/>
              <a:t>jellegű információ az IFA felületen</a:t>
            </a:r>
          </a:p>
          <a:p>
            <a:r>
              <a:rPr lang="hu-HU" dirty="0"/>
              <a:t>A sportorvos, vagy a házi-sportorvos által kiállított sportorvosi kártya a mérvadó. </a:t>
            </a:r>
          </a:p>
          <a:p>
            <a:r>
              <a:rPr lang="hu-HU" dirty="0"/>
              <a:t>Érvényes sportorvosi lappal lehet csak játszani!</a:t>
            </a:r>
          </a:p>
          <a:p>
            <a:endParaRPr lang="hu-HU" dirty="0"/>
          </a:p>
          <a:p>
            <a:r>
              <a:rPr lang="hu-HU" dirty="0"/>
              <a:t> A versenyengedély csak az igazgatóság által kinyomott                                  fényképes sportorvosi lappal együtt érvényes!</a:t>
            </a:r>
          </a:p>
        </p:txBody>
      </p:sp>
    </p:spTree>
    <p:extLst>
      <p:ext uri="{BB962C8B-B14F-4D97-AF65-F5344CB8AC3E}">
        <p14:creationId xmlns:p14="http://schemas.microsoft.com/office/powerpoint/2010/main" val="23360317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DEFIBRILLÁTOR PÁLYÁZAT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76800"/>
          </a:xfrm>
        </p:spPr>
        <p:txBody>
          <a:bodyPr/>
          <a:lstStyle/>
          <a:p>
            <a:r>
              <a:rPr lang="hu-HU" dirty="0"/>
              <a:t>Infrastruktúra Szabályzat: </a:t>
            </a:r>
          </a:p>
          <a:p>
            <a:pPr marL="0" indent="0">
              <a:buNone/>
            </a:pPr>
            <a:r>
              <a:rPr lang="hu-HU" dirty="0" smtClean="0"/>
              <a:t>2020-2021 </a:t>
            </a:r>
            <a:r>
              <a:rPr lang="hu-HU" dirty="0"/>
              <a:t>bajnokságtól kötelező minden pályán a </a:t>
            </a:r>
            <a:r>
              <a:rPr lang="hu-HU" dirty="0" err="1"/>
              <a:t>defibrillátor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Minden Fejér megyei csapat (önkormányzat) pályázott</a:t>
            </a:r>
          </a:p>
          <a:p>
            <a:pPr marL="0" indent="0">
              <a:buNone/>
            </a:pPr>
            <a:r>
              <a:rPr lang="hu-HU" dirty="0" smtClean="0"/>
              <a:t>Át nem vett </a:t>
            </a:r>
            <a:r>
              <a:rPr lang="hu-HU" dirty="0" err="1" smtClean="0"/>
              <a:t>defibrillátorok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Szerződés aláírt 2 </a:t>
            </a:r>
            <a:r>
              <a:rPr lang="hu-HU" dirty="0" smtClean="0"/>
              <a:t>példányban</a:t>
            </a:r>
            <a:endParaRPr lang="hu-HU" dirty="0" smtClean="0"/>
          </a:p>
          <a:p>
            <a:pPr marL="900113" indent="-900113" defTabSz="1076325">
              <a:buNone/>
            </a:pPr>
            <a:r>
              <a:rPr lang="hu-HU" dirty="0"/>
              <a:t>	</a:t>
            </a:r>
            <a:r>
              <a:rPr lang="hu-HU" dirty="0" smtClean="0"/>
              <a:t>- Tanfolyam hiányában 2 fő részére igazolás, az   	   eszköz kezelési </a:t>
            </a:r>
            <a:r>
              <a:rPr lang="hu-HU" dirty="0" smtClean="0"/>
              <a:t>ismeretéről.</a:t>
            </a:r>
          </a:p>
          <a:p>
            <a:pPr marL="0" indent="0">
              <a:buNone/>
            </a:pPr>
            <a:r>
              <a:rPr lang="hu-HU" dirty="0" smtClean="0"/>
              <a:t>Igény esetén </a:t>
            </a:r>
            <a:r>
              <a:rPr lang="hu-HU" dirty="0" err="1" smtClean="0"/>
              <a:t>defibrillátor</a:t>
            </a:r>
            <a:r>
              <a:rPr lang="hu-HU" dirty="0" smtClean="0"/>
              <a:t> kezelési tanfolyamot szervezünk. Min. 10 fő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7191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lágosság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lágossá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597</TotalTime>
  <Words>1282</Words>
  <Application>Microsoft Office PowerPoint</Application>
  <PresentationFormat>Diavetítés a képernyőre (4:3 oldalarány)</PresentationFormat>
  <Paragraphs>266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Világosság</vt:lpstr>
      <vt:lpstr>KÜLDÖTT VÁLASZTÓ ÉVADNYITÓ ÉRTEKEZLET</vt:lpstr>
      <vt:lpstr>NAPIREND</vt:lpstr>
      <vt:lpstr>KÜLDÖTT VÁLASZTÁS</vt:lpstr>
      <vt:lpstr>KÜLDÖTT JELÖLTEK</vt:lpstr>
      <vt:lpstr>NEVEZÉSEK</vt:lpstr>
      <vt:lpstr>SPORTORVOS</vt:lpstr>
      <vt:lpstr>Házi és Gyermekorvosok</vt:lpstr>
      <vt:lpstr>Sportorvosi ellenőrzése</vt:lpstr>
      <vt:lpstr>DEFIBRILLÁTOR PÁLYÁZAT</vt:lpstr>
      <vt:lpstr>Amatőr Sportszervezői tanfolyam</vt:lpstr>
      <vt:lpstr>FOGADÁSI CSALÁSOK</vt:lpstr>
      <vt:lpstr>MÉRKŐZÉS MÓDOSÍTÁS</vt:lpstr>
      <vt:lpstr>CSERE KÁRTYA</vt:lpstr>
      <vt:lpstr>RENDEZÉS</vt:lpstr>
      <vt:lpstr>Mérkőzés rendjének megzavarása</vt:lpstr>
      <vt:lpstr>JÁTÉKJOGOSULTSÁG ELLENŐRZÉSE</vt:lpstr>
      <vt:lpstr>VERSENYENGEDÉLY</vt:lpstr>
      <vt:lpstr>IFA KAPCSOLATTARTÓK</vt:lpstr>
      <vt:lpstr>REGISZTRÁCIÓS KÁRTYA</vt:lpstr>
      <vt:lpstr>KORHATÁROK</vt:lpstr>
      <vt:lpstr>RENDEZŐI LÉTSZÁMOK</vt:lpstr>
      <vt:lpstr>TAO INFRASTUKTÚRA</vt:lpstr>
      <vt:lpstr>E-mail</vt:lpstr>
      <vt:lpstr>KÖSZÖNÖM A FIGYELMET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KÜLDÖTT VÁLASZTÓ ÉVADNYITÓ ÉRTEKEZLET</dc:title>
  <dc:creator>USER</dc:creator>
  <cp:lastModifiedBy>USER</cp:lastModifiedBy>
  <cp:revision>32</cp:revision>
  <dcterms:created xsi:type="dcterms:W3CDTF">2019-08-13T09:08:08Z</dcterms:created>
  <dcterms:modified xsi:type="dcterms:W3CDTF">2019-08-14T13:05:01Z</dcterms:modified>
</cp:coreProperties>
</file>