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0"/>
  </p:notesMasterIdLst>
  <p:handoutMasterIdLst>
    <p:handoutMasterId r:id="rId31"/>
  </p:handoutMasterIdLst>
  <p:sldIdLst>
    <p:sldId id="257" r:id="rId2"/>
    <p:sldId id="302" r:id="rId3"/>
    <p:sldId id="338" r:id="rId4"/>
    <p:sldId id="261" r:id="rId5"/>
    <p:sldId id="340" r:id="rId6"/>
    <p:sldId id="339" r:id="rId7"/>
    <p:sldId id="321" r:id="rId8"/>
    <p:sldId id="281" r:id="rId9"/>
    <p:sldId id="356" r:id="rId10"/>
    <p:sldId id="343" r:id="rId11"/>
    <p:sldId id="301" r:id="rId12"/>
    <p:sldId id="344" r:id="rId13"/>
    <p:sldId id="345" r:id="rId14"/>
    <p:sldId id="298" r:id="rId15"/>
    <p:sldId id="294" r:id="rId16"/>
    <p:sldId id="296" r:id="rId17"/>
    <p:sldId id="297" r:id="rId18"/>
    <p:sldId id="346" r:id="rId19"/>
    <p:sldId id="348" r:id="rId20"/>
    <p:sldId id="349" r:id="rId21"/>
    <p:sldId id="350" r:id="rId22"/>
    <p:sldId id="351" r:id="rId23"/>
    <p:sldId id="352" r:id="rId24"/>
    <p:sldId id="353" r:id="rId25"/>
    <p:sldId id="333" r:id="rId26"/>
    <p:sldId id="354" r:id="rId27"/>
    <p:sldId id="355" r:id="rId28"/>
    <p:sldId id="285" r:id="rId29"/>
  </p:sldIdLst>
  <p:sldSz cx="12192000" cy="6858000"/>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205"/>
    <a:srgbClr val="FF7575"/>
    <a:srgbClr val="81FFBA"/>
    <a:srgbClr val="CFE2E7"/>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70" d="100"/>
          <a:sy n="70" d="100"/>
        </p:scale>
        <p:origin x="-64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hu-HU"/>
              <a:t>Az MLSZ Klublicenc bemutatása</a:t>
            </a:r>
          </a:p>
        </p:txBody>
      </p:sp>
      <p:sp>
        <p:nvSpPr>
          <p:cNvPr id="3" name="Dátum hely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D2D7E85-780F-4884-A4A6-D56F57D159D8}" type="datetimeFigureOut">
              <a:rPr lang="hu-HU" smtClean="0"/>
              <a:t>2020.02.26.</a:t>
            </a:fld>
            <a:endParaRPr lang="hu-HU"/>
          </a:p>
        </p:txBody>
      </p:sp>
      <p:sp>
        <p:nvSpPr>
          <p:cNvPr id="4" name="Élőláb hely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96E940B-DF12-4AB9-AF1A-E0716522DAE0}" type="slidenum">
              <a:rPr lang="hu-HU" smtClean="0"/>
              <a:t>‹#›</a:t>
            </a:fld>
            <a:endParaRPr lang="hu-HU"/>
          </a:p>
        </p:txBody>
      </p:sp>
    </p:spTree>
    <p:extLst>
      <p:ext uri="{BB962C8B-B14F-4D97-AF65-F5344CB8AC3E}">
        <p14:creationId xmlns:p14="http://schemas.microsoft.com/office/powerpoint/2010/main" val="22329760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hu-HU"/>
              <a:t>Az MLSZ Klublicenc bemutatása</a:t>
            </a:r>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29E14C2-6229-4268-9B92-5F0E7F5E0FBA}" type="datetimeFigureOut">
              <a:rPr lang="hu-HU" smtClean="0"/>
              <a:t>2020.02.26.</a:t>
            </a:fld>
            <a:endParaRPr lang="hu-HU"/>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D2B0F6-5EE2-4FF7-8BDB-0254839867BE}" type="slidenum">
              <a:rPr lang="hu-HU" smtClean="0"/>
              <a:t>‹#›</a:t>
            </a:fld>
            <a:endParaRPr lang="hu-HU"/>
          </a:p>
        </p:txBody>
      </p:sp>
    </p:spTree>
    <p:extLst>
      <p:ext uri="{BB962C8B-B14F-4D97-AF65-F5344CB8AC3E}">
        <p14:creationId xmlns:p14="http://schemas.microsoft.com/office/powerpoint/2010/main" val="93478160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FFD2B0F6-5EE2-4FF7-8BDB-0254839867BE}" type="slidenum">
              <a:rPr lang="hu-HU" smtClean="0"/>
              <a:t>1</a:t>
            </a:fld>
            <a:endParaRPr lang="hu-HU"/>
          </a:p>
        </p:txBody>
      </p:sp>
      <p:sp>
        <p:nvSpPr>
          <p:cNvPr id="5" name="Élőfej helye 4"/>
          <p:cNvSpPr>
            <a:spLocks noGrp="1"/>
          </p:cNvSpPr>
          <p:nvPr>
            <p:ph type="hdr" sz="quarter" idx="11"/>
          </p:nvPr>
        </p:nvSpPr>
        <p:spPr/>
        <p:txBody>
          <a:bodyPr/>
          <a:lstStyle/>
          <a:p>
            <a:r>
              <a:rPr lang="hu-HU"/>
              <a:t>Az MLSZ Klublicenc bemutatása</a:t>
            </a:r>
          </a:p>
        </p:txBody>
      </p:sp>
    </p:spTree>
    <p:extLst>
      <p:ext uri="{BB962C8B-B14F-4D97-AF65-F5344CB8AC3E}">
        <p14:creationId xmlns:p14="http://schemas.microsoft.com/office/powerpoint/2010/main" val="346780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sp>
        <p:nvSpPr>
          <p:cNvPr id="4" name="Date Placeholder 3"/>
          <p:cNvSpPr>
            <a:spLocks noGrp="1"/>
          </p:cNvSpPr>
          <p:nvPr>
            <p:ph type="dt" sz="half" idx="10"/>
          </p:nvPr>
        </p:nvSpPr>
        <p:spPr/>
        <p:txBody>
          <a:bodyPr/>
          <a:lstStyle/>
          <a:p>
            <a:fld id="{D14DD1EE-456E-4908-BFCE-D1254F1DBB43}"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45620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D542482-A333-4584-8159-72CBBF5ACB9A}"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705828942"/>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FD542482-A333-4584-8159-72CBBF5ACB9A}"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1FF033-DBAB-4004-85CB-90ACA4CA01AE}" type="slidenum">
              <a:rPr lang="hu-HU" smtClean="0"/>
              <a:t>‹#›</a:t>
            </a:fld>
            <a:endParaRPr lang="hu-H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66740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FD542482-A333-4584-8159-72CBBF5ACB9A}" type="datetime1">
              <a:rPr lang="hu-HU" smtClean="0"/>
              <a:t>2020.02.26.</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3754244459"/>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FD542482-A333-4584-8159-72CBBF5ACB9A}" type="datetime1">
              <a:rPr lang="hu-HU" smtClean="0"/>
              <a:t>2020.02.26.</a:t>
            </a:fld>
            <a:endParaRPr lang="hu-HU"/>
          </a:p>
        </p:txBody>
      </p:sp>
      <p:sp>
        <p:nvSpPr>
          <p:cNvPr id="6" name="Footer Placeholder 5"/>
          <p:cNvSpPr>
            <a:spLocks noGrp="1"/>
          </p:cNvSpPr>
          <p:nvPr>
            <p:ph type="ftr" sz="quarter" idx="11"/>
          </p:nvPr>
        </p:nvSpPr>
        <p:spPr/>
        <p:txBody>
          <a:bodyPr/>
          <a:lstStyle/>
          <a:p>
            <a:endParaRPr lang="hu-H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1FF033-DBAB-4004-85CB-90ACA4CA01AE}" type="slidenum">
              <a:rPr lang="hu-HU" smtClean="0"/>
              <a:t>‹#›</a:t>
            </a:fld>
            <a:endParaRPr lang="hu-H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738309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a:t>Mintaszöveg szerkesztése</a:t>
            </a:r>
          </a:p>
        </p:txBody>
      </p:sp>
      <p:sp>
        <p:nvSpPr>
          <p:cNvPr id="5" name="Date Placeholder 4"/>
          <p:cNvSpPr>
            <a:spLocks noGrp="1"/>
          </p:cNvSpPr>
          <p:nvPr>
            <p:ph type="dt" sz="half" idx="10"/>
          </p:nvPr>
        </p:nvSpPr>
        <p:spPr/>
        <p:txBody>
          <a:bodyPr/>
          <a:lstStyle/>
          <a:p>
            <a:fld id="{FD542482-A333-4584-8159-72CBBF5ACB9A}" type="datetime1">
              <a:rPr lang="hu-HU" smtClean="0"/>
              <a:t>2020.02.26.</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428734103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9338E0C4-1181-49B0-B4CE-B20CA6F8BDF6}"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69692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E3484DED-EAE2-46FB-8580-52FFFD8C5A4A}"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93712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9566E1B-EC33-40CF-B400-3BE399D1A4A8}"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17253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32BE9918-6E62-4A41-AD44-DCAD9F65D5D3}" type="datetime1">
              <a:rPr lang="hu-HU" smtClean="0"/>
              <a:t>2020.02.26.</a:t>
            </a:fld>
            <a:endParaRPr lang="hu-HU"/>
          </a:p>
        </p:txBody>
      </p:sp>
      <p:sp>
        <p:nvSpPr>
          <p:cNvPr id="5" name="Footer Placeholder 4"/>
          <p:cNvSpPr>
            <a:spLocks noGrp="1"/>
          </p:cNvSpPr>
          <p:nvPr>
            <p:ph type="ftr" sz="quarter" idx="11"/>
          </p:nvPr>
        </p:nvSpPr>
        <p:spPr/>
        <p:txBody>
          <a:bodyPr/>
          <a:lstStyle/>
          <a:p>
            <a:endParaRPr lang="hu-H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92682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EA09CE29-098B-4159-88C1-E86675474DFB}" type="datetime1">
              <a:rPr lang="hu-HU" smtClean="0"/>
              <a:t>2020.02.26.</a:t>
            </a:fld>
            <a:endParaRPr lang="hu-HU"/>
          </a:p>
        </p:txBody>
      </p:sp>
      <p:sp>
        <p:nvSpPr>
          <p:cNvPr id="6" name="Footer Placeholder 5"/>
          <p:cNvSpPr>
            <a:spLocks noGrp="1"/>
          </p:cNvSpPr>
          <p:nvPr>
            <p:ph type="ftr" sz="quarter" idx="11"/>
          </p:nvPr>
        </p:nvSpPr>
        <p:spPr/>
        <p:txBody>
          <a:bodyPr/>
          <a:lstStyle/>
          <a:p>
            <a:endParaRPr lang="hu-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41564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2452F291-33D0-446C-8775-8462CB29902B}" type="datetime1">
              <a:rPr lang="hu-HU" smtClean="0"/>
              <a:t>2020.02.26.</a:t>
            </a:fld>
            <a:endParaRPr lang="hu-HU"/>
          </a:p>
        </p:txBody>
      </p:sp>
      <p:sp>
        <p:nvSpPr>
          <p:cNvPr id="8" name="Footer Placeholder 7"/>
          <p:cNvSpPr>
            <a:spLocks noGrp="1"/>
          </p:cNvSpPr>
          <p:nvPr>
            <p:ph type="ftr" sz="quarter" idx="11"/>
          </p:nvPr>
        </p:nvSpPr>
        <p:spPr/>
        <p:txBody>
          <a:bodyPr/>
          <a:lstStyle/>
          <a:p>
            <a:endParaRPr lang="hu-H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338461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FD303036-83B9-4280-BF4A-F05C9FAD0CFD}" type="datetime1">
              <a:rPr lang="hu-HU" smtClean="0"/>
              <a:t>2020.02.26.</a:t>
            </a:fld>
            <a:endParaRPr lang="hu-HU"/>
          </a:p>
        </p:txBody>
      </p:sp>
      <p:sp>
        <p:nvSpPr>
          <p:cNvPr id="4" name="Footer Placeholder 3"/>
          <p:cNvSpPr>
            <a:spLocks noGrp="1"/>
          </p:cNvSpPr>
          <p:nvPr>
            <p:ph type="ftr" sz="quarter" idx="11"/>
          </p:nvPr>
        </p:nvSpPr>
        <p:spPr/>
        <p:txBody>
          <a:bodyPr/>
          <a:lstStyle/>
          <a:p>
            <a:endParaRPr lang="hu-H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93798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F6FA5-FB8F-4C07-845F-C8801FB4CF17}" type="datetime1">
              <a:rPr lang="hu-HU" smtClean="0"/>
              <a:t>2020.02.26.</a:t>
            </a:fld>
            <a:endParaRPr lang="hu-HU"/>
          </a:p>
        </p:txBody>
      </p:sp>
      <p:sp>
        <p:nvSpPr>
          <p:cNvPr id="3" name="Footer Placeholder 2"/>
          <p:cNvSpPr>
            <a:spLocks noGrp="1"/>
          </p:cNvSpPr>
          <p:nvPr>
            <p:ph type="ftr" sz="quarter" idx="11"/>
          </p:nvPr>
        </p:nvSpPr>
        <p:spPr/>
        <p:txBody>
          <a:bodyPr/>
          <a:lstStyle/>
          <a:p>
            <a:endParaRPr lang="hu-H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87007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5B399C4E-FA32-4F5D-A6D4-6270D8809C94}" type="datetime1">
              <a:rPr lang="hu-HU" smtClean="0"/>
              <a:t>2020.02.26.</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54979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9A830CD0-04EB-4F9A-9FC8-D031C0BC4A26}" type="datetime1">
              <a:rPr lang="hu-HU" smtClean="0"/>
              <a:t>2020.02.26.</a:t>
            </a:fld>
            <a:endParaRPr lang="hu-HU"/>
          </a:p>
        </p:txBody>
      </p:sp>
      <p:sp>
        <p:nvSpPr>
          <p:cNvPr id="6" name="Footer Placeholder 5"/>
          <p:cNvSpPr>
            <a:spLocks noGrp="1"/>
          </p:cNvSpPr>
          <p:nvPr>
            <p:ph type="ftr" sz="quarter" idx="11"/>
          </p:nvPr>
        </p:nvSpPr>
        <p:spPr/>
        <p:txBody>
          <a:bodyPr/>
          <a:lstStyle/>
          <a:p>
            <a:endParaRPr lang="hu-H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1FF033-DBAB-4004-85CB-90ACA4CA01AE}" type="slidenum">
              <a:rPr lang="hu-HU" smtClean="0"/>
              <a:t>‹#›</a:t>
            </a:fld>
            <a:endParaRPr lang="hu-HU"/>
          </a:p>
        </p:txBody>
      </p:sp>
    </p:spTree>
    <p:extLst>
      <p:ext uri="{BB962C8B-B14F-4D97-AF65-F5344CB8AC3E}">
        <p14:creationId xmlns:p14="http://schemas.microsoft.com/office/powerpoint/2010/main" val="21340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D542482-A333-4584-8159-72CBBF5ACB9A}" type="datetime1">
              <a:rPr lang="hu-HU" smtClean="0"/>
              <a:t>2020.02.26.</a:t>
            </a:fld>
            <a:endParaRPr lang="hu-H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C1FF033-DBAB-4004-85CB-90ACA4CA01AE}" type="slidenum">
              <a:rPr lang="hu-HU" smtClean="0"/>
              <a:t>‹#›</a:t>
            </a:fld>
            <a:endParaRPr lang="hu-HU"/>
          </a:p>
        </p:txBody>
      </p:sp>
    </p:spTree>
    <p:extLst>
      <p:ext uri="{BB962C8B-B14F-4D97-AF65-F5344CB8AC3E}">
        <p14:creationId xmlns:p14="http://schemas.microsoft.com/office/powerpoint/2010/main" val="397671363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hf hdr="0" ft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dotamogatas@mlsz.h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lsztao2020.flexinform.h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609344" y="289197"/>
            <a:ext cx="9695198" cy="2186584"/>
          </a:xfrm>
        </p:spPr>
        <p:txBody>
          <a:bodyPr>
            <a:normAutofit/>
          </a:bodyPr>
          <a:lstStyle/>
          <a:p>
            <a:pPr algn="ctr">
              <a:spcBef>
                <a:spcPts val="1200"/>
              </a:spcBef>
              <a:spcAft>
                <a:spcPts val="1200"/>
              </a:spcAft>
            </a:pPr>
            <a:r>
              <a:rPr lang="hu-HU" b="1" dirty="0">
                <a:solidFill>
                  <a:schemeClr val="tx1"/>
                </a:solidFill>
                <a:latin typeface="Times New Roman" panose="02020603050405020304" pitchFamily="18" charset="0"/>
                <a:cs typeface="Times New Roman" panose="02020603050405020304" pitchFamily="18" charset="0"/>
              </a:rPr>
              <a:t>A 2020/2021. évi látvány-csapatsport támogatás Értékelési Elvek</a:t>
            </a:r>
            <a:endParaRPr lang="hu-HU" sz="2400" u="sng" dirty="0">
              <a:solidFill>
                <a:srgbClr val="FF0000"/>
              </a:solidFill>
            </a:endParaRPr>
          </a:p>
        </p:txBody>
      </p:sp>
      <p:sp>
        <p:nvSpPr>
          <p:cNvPr id="4" name="Dátum helye 3"/>
          <p:cNvSpPr>
            <a:spLocks noGrp="1"/>
          </p:cNvSpPr>
          <p:nvPr>
            <p:ph type="dt" sz="half" idx="10"/>
          </p:nvPr>
        </p:nvSpPr>
        <p:spPr/>
        <p:txBody>
          <a:bodyPr/>
          <a:lstStyle/>
          <a:p>
            <a:fld id="{6CD95578-D817-4A0F-B3C1-467BA4AA950B}" type="datetime1">
              <a:rPr lang="hu-HU" smtClean="0">
                <a:solidFill>
                  <a:schemeClr val="tx1"/>
                </a:solidFill>
              </a:rPr>
              <a:t>2020.02.26.</a:t>
            </a:fld>
            <a:endParaRPr lang="hu-HU" dirty="0">
              <a:solidFill>
                <a:schemeClr val="tx1"/>
              </a:solidFill>
            </a:endParaRPr>
          </a:p>
        </p:txBody>
      </p:sp>
      <p:sp>
        <p:nvSpPr>
          <p:cNvPr id="5" name="Dia számának helye 4"/>
          <p:cNvSpPr>
            <a:spLocks noGrp="1"/>
          </p:cNvSpPr>
          <p:nvPr>
            <p:ph type="sldNum" sz="quarter" idx="12"/>
          </p:nvPr>
        </p:nvSpPr>
        <p:spPr/>
        <p:txBody>
          <a:bodyPr/>
          <a:lstStyle/>
          <a:p>
            <a:fld id="{8C1FF033-DBAB-4004-85CB-90ACA4CA01AE}" type="slidenum">
              <a:rPr lang="hu-HU" smtClean="0"/>
              <a:t>1</a:t>
            </a:fld>
            <a:endParaRPr lang="hu-HU"/>
          </a:p>
        </p:txBody>
      </p:sp>
      <p:sp>
        <p:nvSpPr>
          <p:cNvPr id="7" name="Cím 1"/>
          <p:cNvSpPr txBox="1">
            <a:spLocks/>
          </p:cNvSpPr>
          <p:nvPr/>
        </p:nvSpPr>
        <p:spPr>
          <a:xfrm>
            <a:off x="3475726" y="5178919"/>
            <a:ext cx="5476874" cy="1216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hu-HU" sz="3100" dirty="0">
              <a:latin typeface="Times New Roman" panose="02020603050405020304" pitchFamily="18" charset="0"/>
              <a:cs typeface="Times New Roman" panose="02020603050405020304" pitchFamily="18" charset="0"/>
            </a:endParaRPr>
          </a:p>
        </p:txBody>
      </p:sp>
      <p:pic>
        <p:nvPicPr>
          <p:cNvPr id="1029" name="Picture 5" descr="KÃ©ptalÃ¡lat a kÃ¶vetkezÅre: âmagyar labdarÃºgÃ³ szÃ¶vetsÃ©g logÃ³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8740" y="1382489"/>
            <a:ext cx="4763859" cy="440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7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4FE2E836-6422-458C-B0BE-918D89D12176}"/>
              </a:ext>
            </a:extLst>
          </p:cNvPr>
          <p:cNvSpPr>
            <a:spLocks noGrp="1"/>
          </p:cNvSpPr>
          <p:nvPr>
            <p:ph type="title"/>
          </p:nvPr>
        </p:nvSpPr>
        <p:spPr/>
        <p:txBody>
          <a:bodyPr/>
          <a:lstStyle/>
          <a:p>
            <a:r>
              <a:rPr lang="hu-HU" b="1" dirty="0">
                <a:solidFill>
                  <a:schemeClr val="tx1"/>
                </a:solidFill>
              </a:rPr>
              <a:t>TAO értékelési alapelvek 2020/2021</a:t>
            </a:r>
          </a:p>
        </p:txBody>
      </p:sp>
      <p:sp>
        <p:nvSpPr>
          <p:cNvPr id="3" name="Tartalom helye 2">
            <a:extLst>
              <a:ext uri="{FF2B5EF4-FFF2-40B4-BE49-F238E27FC236}">
                <a16:creationId xmlns="" xmlns:a16="http://schemas.microsoft.com/office/drawing/2014/main" id="{C61E8E3D-E1BF-4353-A21A-A491291C672E}"/>
              </a:ext>
            </a:extLst>
          </p:cNvPr>
          <p:cNvSpPr>
            <a:spLocks noGrp="1"/>
          </p:cNvSpPr>
          <p:nvPr>
            <p:ph idx="1"/>
          </p:nvPr>
        </p:nvSpPr>
        <p:spPr/>
        <p:txBody>
          <a:bodyPr>
            <a:normAutofit fontScale="92500"/>
          </a:bodyPr>
          <a:lstStyle/>
          <a:p>
            <a:pPr lvl="0"/>
            <a:r>
              <a:rPr lang="hu-HU" dirty="0"/>
              <a:t>Személyi jellegű ráfordítások jogcímen a sportszervezetek kizárólag a felnőtt csapat mellett dolgozó munkatársak bérére igényelhetnek támogatást.</a:t>
            </a:r>
          </a:p>
          <a:p>
            <a:pPr lvl="0"/>
            <a:r>
              <a:rPr lang="hu-HU" dirty="0"/>
              <a:t>Az edzői díjak, juttatások legmagasabb elszámolható mértékét az edző végzettségétől függően az MLSZ Elszámolhatósági Szabályzatának I. számú Függeléke állapítja meg. Az elszámolható legmagasabb értéket kell alkalmazni akkor is, ha egy sportszakembert egyidejűleg több sportszervezet is foglalkoztat.</a:t>
            </a:r>
          </a:p>
          <a:p>
            <a:r>
              <a:rPr lang="hu-HU" dirty="0"/>
              <a:t>Az amatőr sportszervezői képesítéssel rendelkező munkavállaló, (legfeljebb </a:t>
            </a:r>
            <a:r>
              <a:rPr lang="hu-HU" dirty="0" err="1"/>
              <a:t>sportszervezetenként</a:t>
            </a:r>
            <a:r>
              <a:rPr lang="hu-HU" dirty="0"/>
              <a:t> 2 fő, az edzők kivételével), további 50%-os bérkiegészítésre tarthat igényt az előző pontban foglalt benchmark összegén felül. Hivatásos sportszervezet nem részesülhet ilyen típusú bérkiegészítésben</a:t>
            </a:r>
          </a:p>
          <a:p>
            <a:r>
              <a:rPr lang="hu-HU" dirty="0"/>
              <a:t>A pályázatból egy természetes személy legfeljebb napi 8 órányi munkaideje támogatható.</a:t>
            </a:r>
          </a:p>
          <a:p>
            <a:endParaRPr lang="hu-HU" dirty="0"/>
          </a:p>
        </p:txBody>
      </p:sp>
      <p:sp>
        <p:nvSpPr>
          <p:cNvPr id="4" name="Dátum helye 3">
            <a:extLst>
              <a:ext uri="{FF2B5EF4-FFF2-40B4-BE49-F238E27FC236}">
                <a16:creationId xmlns="" xmlns:a16="http://schemas.microsoft.com/office/drawing/2014/main" id="{4394E502-398D-40A3-B510-F8A6C915C3EF}"/>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72EA1732-1C5D-4ACA-8C92-54316A8B8509}"/>
              </a:ext>
            </a:extLst>
          </p:cNvPr>
          <p:cNvSpPr>
            <a:spLocks noGrp="1"/>
          </p:cNvSpPr>
          <p:nvPr>
            <p:ph type="sldNum" sz="quarter" idx="12"/>
          </p:nvPr>
        </p:nvSpPr>
        <p:spPr/>
        <p:txBody>
          <a:bodyPr/>
          <a:lstStyle/>
          <a:p>
            <a:fld id="{8C1FF033-DBAB-4004-85CB-90ACA4CA01AE}" type="slidenum">
              <a:rPr lang="hu-HU" smtClean="0"/>
              <a:t>10</a:t>
            </a:fld>
            <a:endParaRPr lang="hu-HU"/>
          </a:p>
        </p:txBody>
      </p:sp>
    </p:spTree>
    <p:extLst>
      <p:ext uri="{BB962C8B-B14F-4D97-AF65-F5344CB8AC3E}">
        <p14:creationId xmlns:p14="http://schemas.microsoft.com/office/powerpoint/2010/main" val="2020019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592925" y="624110"/>
            <a:ext cx="8911687" cy="710914"/>
          </a:xfrm>
        </p:spPr>
        <p:txBody>
          <a:bodyPr/>
          <a:lstStyle/>
          <a:p>
            <a:r>
              <a:rPr lang="hu-HU" b="1" dirty="0">
                <a:solidFill>
                  <a:schemeClr val="tx1"/>
                </a:solidFill>
                <a:latin typeface="Times New Roman" panose="02020603050405020304" pitchFamily="18" charset="0"/>
                <a:cs typeface="Times New Roman" panose="02020603050405020304" pitchFamily="18" charset="0"/>
              </a:rPr>
              <a:t>TAO </a:t>
            </a:r>
            <a:r>
              <a:rPr lang="hu-HU" b="1" dirty="0" err="1">
                <a:solidFill>
                  <a:schemeClr val="tx1"/>
                </a:solidFill>
                <a:latin typeface="Times New Roman" panose="02020603050405020304" pitchFamily="18" charset="0"/>
                <a:cs typeface="Times New Roman" panose="02020603050405020304" pitchFamily="18" charset="0"/>
              </a:rPr>
              <a:t>up</a:t>
            </a:r>
            <a:r>
              <a:rPr lang="hu-HU" b="1" dirty="0">
                <a:solidFill>
                  <a:schemeClr val="tx1"/>
                </a:solidFill>
                <a:latin typeface="Times New Roman" panose="02020603050405020304" pitchFamily="18" charset="0"/>
                <a:cs typeface="Times New Roman" panose="02020603050405020304" pitchFamily="18" charset="0"/>
              </a:rPr>
              <a:t> támogatás 2020/2021</a:t>
            </a:r>
          </a:p>
        </p:txBody>
      </p:sp>
      <p:sp>
        <p:nvSpPr>
          <p:cNvPr id="3" name="Tartalom helye 2"/>
          <p:cNvSpPr>
            <a:spLocks noGrp="1"/>
          </p:cNvSpPr>
          <p:nvPr>
            <p:ph idx="1"/>
          </p:nvPr>
        </p:nvSpPr>
        <p:spPr>
          <a:xfrm>
            <a:off x="1978926" y="1514902"/>
            <a:ext cx="9075762" cy="4831308"/>
          </a:xfrm>
        </p:spPr>
        <p:txBody>
          <a:bodyPr>
            <a:normAutofit/>
          </a:bodyPr>
          <a:lstStyle/>
          <a:p>
            <a:r>
              <a:rPr lang="hu-HU" dirty="0"/>
              <a:t>A </a:t>
            </a:r>
            <a:r>
              <a:rPr lang="hu-HU" dirty="0" smtClean="0"/>
              <a:t>2019/2020</a:t>
            </a:r>
            <a:r>
              <a:rPr lang="hu-HU" dirty="0"/>
              <a:t>. évi sportfejlesztési programban nem pályázott, utólag azonban versenyeztetett csapatok után járó támogatás a következő, </a:t>
            </a:r>
            <a:r>
              <a:rPr lang="hu-HU" dirty="0" smtClean="0"/>
              <a:t>2020/2021</a:t>
            </a:r>
            <a:r>
              <a:rPr lang="hu-HU" dirty="0"/>
              <a:t>. évi támogatási időszakban igényelhető, amennyiben ezen csapatokat a Kérelmező a </a:t>
            </a:r>
            <a:r>
              <a:rPr lang="hu-HU" dirty="0" smtClean="0"/>
              <a:t>2020/2021</a:t>
            </a:r>
            <a:r>
              <a:rPr lang="hu-HU" dirty="0"/>
              <a:t>. évi sportfejlesztési programjában (utólagosan vállalt csapatként) feltünteti.</a:t>
            </a:r>
          </a:p>
          <a:p>
            <a:r>
              <a:rPr lang="hu-HU" dirty="0"/>
              <a:t>A működési támogatás legmagasabb mértéke a versenyeztetett csapatok száma és bajnoki szintje, valamint a produktivitási bónusz és tehetségbónusz alapján számolt összege lehet. A korábbi támogatási időszakokból eredő, még nem érvényesített korrekció (vállalt, de végül nem versenyeztetett, időközben visszalépett vagy kizárt csapat, illetve nem hazai labdarúgó szerepeltetése) azonban a következő támogatási időszakban ebből az összegből levonásra kerül.</a:t>
            </a:r>
          </a:p>
          <a:p>
            <a:r>
              <a:rPr lang="hu-HU" dirty="0"/>
              <a:t>Minden versenyeztetett utánpótlás csapathoz edzőt kell rendelni.</a:t>
            </a:r>
          </a:p>
          <a:p>
            <a:pPr marL="0" indent="0">
              <a:buNone/>
            </a:pPr>
            <a:endParaRPr lang="hu-HU" sz="2400" dirty="0">
              <a:solidFill>
                <a:schemeClr val="tx1"/>
              </a:solidFill>
              <a:latin typeface="Times New Roman" panose="02020603050405020304" pitchFamily="18" charset="0"/>
              <a:cs typeface="Times New Roman" panose="02020603050405020304" pitchFamily="18" charset="0"/>
            </a:endParaRPr>
          </a:p>
        </p:txBody>
      </p:sp>
      <p:sp>
        <p:nvSpPr>
          <p:cNvPr id="4" name="Dátum helye 3"/>
          <p:cNvSpPr>
            <a:spLocks noGrp="1"/>
          </p:cNvSpPr>
          <p:nvPr>
            <p:ph type="dt" sz="half" idx="10"/>
          </p:nvPr>
        </p:nvSpPr>
        <p:spPr/>
        <p:txBody>
          <a:bodyPr/>
          <a:lstStyle/>
          <a:p>
            <a:fld id="{F9566E1B-EC33-40CF-B400-3BE399D1A4A8}" type="datetime1">
              <a:rPr lang="hu-HU" smtClean="0">
                <a:solidFill>
                  <a:schemeClr val="tx1"/>
                </a:solidFill>
              </a:rPr>
              <a:t>2020.02.26.</a:t>
            </a:fld>
            <a:endParaRPr lang="hu-HU">
              <a:solidFill>
                <a:schemeClr val="tx1"/>
              </a:solidFill>
            </a:endParaRPr>
          </a:p>
        </p:txBody>
      </p:sp>
      <p:sp>
        <p:nvSpPr>
          <p:cNvPr id="5" name="Dia számának helye 4"/>
          <p:cNvSpPr>
            <a:spLocks noGrp="1"/>
          </p:cNvSpPr>
          <p:nvPr>
            <p:ph type="sldNum" sz="quarter" idx="12"/>
          </p:nvPr>
        </p:nvSpPr>
        <p:spPr/>
        <p:txBody>
          <a:bodyPr/>
          <a:lstStyle/>
          <a:p>
            <a:fld id="{8C1FF033-DBAB-4004-85CB-90ACA4CA01AE}" type="slidenum">
              <a:rPr lang="hu-HU" smtClean="0"/>
              <a:t>11</a:t>
            </a:fld>
            <a:endParaRPr lang="hu-HU"/>
          </a:p>
        </p:txBody>
      </p:sp>
    </p:spTree>
    <p:extLst>
      <p:ext uri="{BB962C8B-B14F-4D97-AF65-F5344CB8AC3E}">
        <p14:creationId xmlns:p14="http://schemas.microsoft.com/office/powerpoint/2010/main" val="947231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790AC0E8-8092-4E8F-9417-6A1215D9D71F}"/>
              </a:ext>
            </a:extLst>
          </p:cNvPr>
          <p:cNvSpPr>
            <a:spLocks noGrp="1"/>
          </p:cNvSpPr>
          <p:nvPr>
            <p:ph type="title"/>
          </p:nvPr>
        </p:nvSpPr>
        <p:spPr/>
        <p:txBody>
          <a:bodyPr/>
          <a:lstStyle/>
          <a:p>
            <a:pPr algn="ctr"/>
            <a:r>
              <a:rPr lang="hu-HU" b="1" dirty="0">
                <a:solidFill>
                  <a:schemeClr val="tx1"/>
                </a:solidFill>
              </a:rPr>
              <a:t>TAO </a:t>
            </a:r>
            <a:r>
              <a:rPr lang="hu-HU" b="1" dirty="0" err="1">
                <a:solidFill>
                  <a:schemeClr val="tx1"/>
                </a:solidFill>
              </a:rPr>
              <a:t>up</a:t>
            </a:r>
            <a:r>
              <a:rPr lang="hu-HU" b="1" dirty="0">
                <a:solidFill>
                  <a:schemeClr val="tx1"/>
                </a:solidFill>
              </a:rPr>
              <a:t> támogatás </a:t>
            </a:r>
            <a:r>
              <a:rPr lang="hu-HU" b="1" dirty="0" smtClean="0">
                <a:solidFill>
                  <a:schemeClr val="tx1"/>
                </a:solidFill>
              </a:rPr>
              <a:t>2020/2021</a:t>
            </a:r>
            <a:endParaRPr lang="hu-HU" b="1" dirty="0">
              <a:solidFill>
                <a:schemeClr val="tx1"/>
              </a:solidFill>
            </a:endParaRPr>
          </a:p>
        </p:txBody>
      </p:sp>
      <p:sp>
        <p:nvSpPr>
          <p:cNvPr id="3" name="Tartalom helye 2">
            <a:extLst>
              <a:ext uri="{FF2B5EF4-FFF2-40B4-BE49-F238E27FC236}">
                <a16:creationId xmlns="" xmlns:a16="http://schemas.microsoft.com/office/drawing/2014/main" id="{749007A9-5970-405E-93CA-C5C29CDE09BA}"/>
              </a:ext>
            </a:extLst>
          </p:cNvPr>
          <p:cNvSpPr>
            <a:spLocks noGrp="1"/>
          </p:cNvSpPr>
          <p:nvPr>
            <p:ph idx="1"/>
          </p:nvPr>
        </p:nvSpPr>
        <p:spPr>
          <a:xfrm>
            <a:off x="1965278" y="1705970"/>
            <a:ext cx="9539334" cy="4205252"/>
          </a:xfrm>
        </p:spPr>
        <p:txBody>
          <a:bodyPr/>
          <a:lstStyle/>
          <a:p>
            <a:r>
              <a:rPr lang="hu-HU" dirty="0"/>
              <a:t>A </a:t>
            </a:r>
            <a:r>
              <a:rPr lang="hu-HU" dirty="0" smtClean="0"/>
              <a:t>2019/2020. </a:t>
            </a:r>
            <a:r>
              <a:rPr lang="hu-HU" dirty="0"/>
              <a:t>évben pályázott, de nem indított utánpótlás csapatok és a nem hazai labdarúgó – 4.4.  2. pont szerinti – szerepeltetése esetén meghatározott korrekció utólag a következő évi sportfejlesztési programban kerül korrigálásra. A korábbi évekből származó, még nem érvényesített korrekció a </a:t>
            </a:r>
            <a:r>
              <a:rPr lang="hu-HU" dirty="0" smtClean="0"/>
              <a:t>2020/2021-es </a:t>
            </a:r>
            <a:r>
              <a:rPr lang="hu-HU" dirty="0"/>
              <a:t>pályázati évadban szintén beszámításra kerül.</a:t>
            </a:r>
          </a:p>
          <a:p>
            <a:r>
              <a:rPr lang="hu-HU" dirty="0"/>
              <a:t>Az utánpótlás-nevelés ráfordításai </a:t>
            </a:r>
            <a:r>
              <a:rPr lang="hu-HU" dirty="0" smtClean="0"/>
              <a:t> jogcímen </a:t>
            </a:r>
            <a:r>
              <a:rPr lang="hu-HU" dirty="0"/>
              <a:t>pénzügyileg teljesült támogatás felhasználását a Bozsik Egyesületi Programban részt vevő csapatok felkészítő edzőinek, csoportvezetőinek és a Alközpont vezetőinek járó juttatások kifizetésével kell kezdeni azok esedékességének megfelelően.</a:t>
            </a:r>
          </a:p>
          <a:p>
            <a:pPr marL="0" indent="0">
              <a:buNone/>
            </a:pPr>
            <a:endParaRPr lang="hu-HU" dirty="0"/>
          </a:p>
        </p:txBody>
      </p:sp>
      <p:sp>
        <p:nvSpPr>
          <p:cNvPr id="4" name="Dátum helye 3">
            <a:extLst>
              <a:ext uri="{FF2B5EF4-FFF2-40B4-BE49-F238E27FC236}">
                <a16:creationId xmlns="" xmlns:a16="http://schemas.microsoft.com/office/drawing/2014/main" id="{FC788768-082D-4FF7-8B4F-BB6B6F598EB9}"/>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DD57454F-F2B5-4F2A-B276-8A8283F34DBF}"/>
              </a:ext>
            </a:extLst>
          </p:cNvPr>
          <p:cNvSpPr>
            <a:spLocks noGrp="1"/>
          </p:cNvSpPr>
          <p:nvPr>
            <p:ph type="sldNum" sz="quarter" idx="12"/>
          </p:nvPr>
        </p:nvSpPr>
        <p:spPr/>
        <p:txBody>
          <a:bodyPr/>
          <a:lstStyle/>
          <a:p>
            <a:fld id="{8C1FF033-DBAB-4004-85CB-90ACA4CA01AE}" type="slidenum">
              <a:rPr lang="hu-HU" smtClean="0"/>
              <a:t>12</a:t>
            </a:fld>
            <a:endParaRPr lang="hu-HU"/>
          </a:p>
        </p:txBody>
      </p:sp>
    </p:spTree>
    <p:extLst>
      <p:ext uri="{BB962C8B-B14F-4D97-AF65-F5344CB8AC3E}">
        <p14:creationId xmlns:p14="http://schemas.microsoft.com/office/powerpoint/2010/main" val="461939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006F76F1-C9BE-4323-B2A0-F03A61E1758A}"/>
              </a:ext>
            </a:extLst>
          </p:cNvPr>
          <p:cNvSpPr>
            <a:spLocks noGrp="1"/>
          </p:cNvSpPr>
          <p:nvPr>
            <p:ph type="title"/>
          </p:nvPr>
        </p:nvSpPr>
        <p:spPr>
          <a:xfrm>
            <a:off x="2002082" y="581907"/>
            <a:ext cx="8911687" cy="1280890"/>
          </a:xfrm>
        </p:spPr>
        <p:txBody>
          <a:bodyPr/>
          <a:lstStyle/>
          <a:p>
            <a:pPr algn="ctr"/>
            <a:r>
              <a:rPr lang="hu-HU" b="1" dirty="0"/>
              <a:t>TAO </a:t>
            </a:r>
            <a:r>
              <a:rPr lang="hu-HU" b="1" dirty="0" err="1"/>
              <a:t>up</a:t>
            </a:r>
            <a:r>
              <a:rPr lang="hu-HU" b="1" dirty="0"/>
              <a:t> támogatások </a:t>
            </a:r>
            <a:r>
              <a:rPr lang="hu-HU" b="1" dirty="0" smtClean="0"/>
              <a:t>2020/2021</a:t>
            </a:r>
            <a:endParaRPr lang="hu-HU" b="1" dirty="0"/>
          </a:p>
        </p:txBody>
      </p:sp>
      <p:graphicFrame>
        <p:nvGraphicFramePr>
          <p:cNvPr id="6" name="Tartalom helye 5">
            <a:extLst>
              <a:ext uri="{FF2B5EF4-FFF2-40B4-BE49-F238E27FC236}">
                <a16:creationId xmlns="" xmlns:a16="http://schemas.microsoft.com/office/drawing/2014/main" id="{23CAA412-8145-4845-805D-F7FC4C8EB2D3}"/>
              </a:ext>
            </a:extLst>
          </p:cNvPr>
          <p:cNvGraphicFramePr>
            <a:graphicFrameLocks noGrp="1"/>
          </p:cNvGraphicFramePr>
          <p:nvPr>
            <p:ph idx="1"/>
            <p:extLst>
              <p:ext uri="{D42A27DB-BD31-4B8C-83A1-F6EECF244321}">
                <p14:modId xmlns:p14="http://schemas.microsoft.com/office/powerpoint/2010/main" val="2686947612"/>
              </p:ext>
            </p:extLst>
          </p:nvPr>
        </p:nvGraphicFramePr>
        <p:xfrm>
          <a:off x="2096086" y="1392701"/>
          <a:ext cx="8719695" cy="5379678"/>
        </p:xfrm>
        <a:graphic>
          <a:graphicData uri="http://schemas.openxmlformats.org/drawingml/2006/table">
            <a:tbl>
              <a:tblPr firstRow="1" firstCol="1" lastRow="1" lastCol="1" bandRow="1" bandCol="1">
                <a:tableStyleId>{5C22544A-7EE6-4342-B048-85BDC9FD1C3A}</a:tableStyleId>
              </a:tblPr>
              <a:tblGrid>
                <a:gridCol w="2335417">
                  <a:extLst>
                    <a:ext uri="{9D8B030D-6E8A-4147-A177-3AD203B41FA5}">
                      <a16:colId xmlns="" xmlns:a16="http://schemas.microsoft.com/office/drawing/2014/main" val="3096581713"/>
                    </a:ext>
                  </a:extLst>
                </a:gridCol>
                <a:gridCol w="1226613">
                  <a:extLst>
                    <a:ext uri="{9D8B030D-6E8A-4147-A177-3AD203B41FA5}">
                      <a16:colId xmlns="" xmlns:a16="http://schemas.microsoft.com/office/drawing/2014/main" val="209862453"/>
                    </a:ext>
                  </a:extLst>
                </a:gridCol>
                <a:gridCol w="1226613">
                  <a:extLst>
                    <a:ext uri="{9D8B030D-6E8A-4147-A177-3AD203B41FA5}">
                      <a16:colId xmlns="" xmlns:a16="http://schemas.microsoft.com/office/drawing/2014/main" val="1282770609"/>
                    </a:ext>
                  </a:extLst>
                </a:gridCol>
                <a:gridCol w="1965526">
                  <a:extLst>
                    <a:ext uri="{9D8B030D-6E8A-4147-A177-3AD203B41FA5}">
                      <a16:colId xmlns="" xmlns:a16="http://schemas.microsoft.com/office/drawing/2014/main" val="2715854393"/>
                    </a:ext>
                  </a:extLst>
                </a:gridCol>
                <a:gridCol w="1965526">
                  <a:extLst>
                    <a:ext uri="{9D8B030D-6E8A-4147-A177-3AD203B41FA5}">
                      <a16:colId xmlns="" xmlns:a16="http://schemas.microsoft.com/office/drawing/2014/main" val="3307757864"/>
                    </a:ext>
                  </a:extLst>
                </a:gridCol>
              </a:tblGrid>
              <a:tr h="385820">
                <a:tc rowSpan="2">
                  <a:txBody>
                    <a:bodyPr/>
                    <a:lstStyle/>
                    <a:p>
                      <a:pPr marL="43815">
                        <a:lnSpc>
                          <a:spcPts val="1370"/>
                        </a:lnSpc>
                        <a:spcBef>
                          <a:spcPts val="45"/>
                        </a:spcBef>
                        <a:spcAft>
                          <a:spcPts val="0"/>
                        </a:spcAft>
                      </a:pPr>
                      <a:r>
                        <a:rPr lang="hu-HU" sz="1200" dirty="0">
                          <a:effectLst/>
                        </a:rPr>
                        <a:t> </a:t>
                      </a:r>
                    </a:p>
                    <a:p>
                      <a:pPr marL="502285">
                        <a:lnSpc>
                          <a:spcPts val="1370"/>
                        </a:lnSpc>
                        <a:spcAft>
                          <a:spcPts val="0"/>
                        </a:spcAft>
                      </a:pPr>
                      <a:r>
                        <a:rPr lang="hu-HU" sz="1400" dirty="0">
                          <a:effectLst/>
                        </a:rPr>
                        <a:t>Kategória</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4">
                  <a:txBody>
                    <a:bodyPr/>
                    <a:lstStyle/>
                    <a:p>
                      <a:pPr marL="1160780" marR="165100" indent="-982980">
                        <a:lnSpc>
                          <a:spcPct val="110000"/>
                        </a:lnSpc>
                        <a:spcAft>
                          <a:spcPts val="0"/>
                        </a:spcAft>
                      </a:pPr>
                      <a:r>
                        <a:rPr lang="hu-HU" sz="1400" dirty="0">
                          <a:effectLst/>
                        </a:rPr>
                        <a:t>Bruttó elszámolható legmagasabb támogatási egység (csapat/év)</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 xmlns:a16="http://schemas.microsoft.com/office/drawing/2014/main" val="2672629325"/>
                  </a:ext>
                </a:extLst>
              </a:tr>
              <a:tr h="369759">
                <a:tc vMerge="1">
                  <a:txBody>
                    <a:bodyPr/>
                    <a:lstStyle/>
                    <a:p>
                      <a:endParaRPr lang="hu-HU"/>
                    </a:p>
                  </a:txBody>
                  <a:tcPr/>
                </a:tc>
                <a:tc>
                  <a:txBody>
                    <a:bodyPr/>
                    <a:lstStyle/>
                    <a:p>
                      <a:pPr marL="142875" algn="ctr">
                        <a:lnSpc>
                          <a:spcPts val="1370"/>
                        </a:lnSpc>
                        <a:spcBef>
                          <a:spcPts val="265"/>
                        </a:spcBef>
                        <a:spcAft>
                          <a:spcPts val="0"/>
                        </a:spcAft>
                      </a:pPr>
                      <a:r>
                        <a:rPr lang="hu-HU" sz="1600" dirty="0">
                          <a:effectLst/>
                        </a:rPr>
                        <a:t>U19-U17</a:t>
                      </a:r>
                      <a:endParaRPr lang="hu-HU"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4455" algn="ctr">
                        <a:lnSpc>
                          <a:spcPts val="1370"/>
                        </a:lnSpc>
                        <a:spcBef>
                          <a:spcPts val="265"/>
                        </a:spcBef>
                        <a:spcAft>
                          <a:spcPts val="0"/>
                        </a:spcAft>
                      </a:pPr>
                      <a:r>
                        <a:rPr lang="hu-HU" sz="1600" dirty="0">
                          <a:effectLst/>
                        </a:rPr>
                        <a:t>U16</a:t>
                      </a:r>
                      <a:endParaRPr lang="hu-HU"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44145" algn="ctr">
                        <a:lnSpc>
                          <a:spcPts val="1370"/>
                        </a:lnSpc>
                        <a:spcBef>
                          <a:spcPts val="265"/>
                        </a:spcBef>
                        <a:spcAft>
                          <a:spcPts val="0"/>
                        </a:spcAft>
                      </a:pPr>
                      <a:r>
                        <a:rPr lang="hu-HU" sz="1600" dirty="0">
                          <a:effectLst/>
                        </a:rPr>
                        <a:t>U15-U14</a:t>
                      </a:r>
                      <a:endParaRPr lang="hu-HU"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401320" marR="397510" algn="ctr">
                        <a:lnSpc>
                          <a:spcPts val="1370"/>
                        </a:lnSpc>
                        <a:spcBef>
                          <a:spcPts val="265"/>
                        </a:spcBef>
                        <a:spcAft>
                          <a:spcPts val="0"/>
                        </a:spcAft>
                      </a:pPr>
                      <a:r>
                        <a:rPr lang="hu-HU" sz="1400" dirty="0">
                          <a:effectLst/>
                        </a:rPr>
                        <a:t>U13-U12</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4139705884"/>
                  </a:ext>
                </a:extLst>
              </a:tr>
              <a:tr h="1311507">
                <a:tc>
                  <a:txBody>
                    <a:bodyPr/>
                    <a:lstStyle/>
                    <a:p>
                      <a:pPr marL="67945" marR="62865" algn="just">
                        <a:lnSpc>
                          <a:spcPct val="110000"/>
                        </a:lnSpc>
                        <a:spcAft>
                          <a:spcPts val="0"/>
                        </a:spcAft>
                        <a:tabLst>
                          <a:tab pos="937895" algn="l"/>
                          <a:tab pos="1107440" algn="l"/>
                        </a:tabLst>
                      </a:pPr>
                      <a:r>
                        <a:rPr lang="hu-HU" sz="1200" dirty="0">
                          <a:effectLst/>
                        </a:rPr>
                        <a:t>Országos I. </a:t>
                      </a:r>
                      <a:r>
                        <a:rPr lang="hu-HU" sz="1200" spc="-15" dirty="0">
                          <a:effectLst/>
                        </a:rPr>
                        <a:t>osztályú </a:t>
                      </a:r>
                      <a:r>
                        <a:rPr lang="hu-HU" sz="1200" dirty="0">
                          <a:effectLst/>
                        </a:rPr>
                        <a:t>férfi	</a:t>
                      </a:r>
                      <a:r>
                        <a:rPr lang="hu-HU" sz="1200" spc="-15" dirty="0">
                          <a:effectLst/>
                        </a:rPr>
                        <a:t>utánpótlás </a:t>
                      </a:r>
                      <a:r>
                        <a:rPr lang="hu-HU" sz="1200" dirty="0">
                          <a:effectLst/>
                        </a:rPr>
                        <a:t>bajnokságban indulási jogot		</a:t>
                      </a:r>
                      <a:r>
                        <a:rPr lang="hu-HU" sz="1200" spc="-15" dirty="0">
                          <a:effectLst/>
                        </a:rPr>
                        <a:t>szerzett </a:t>
                      </a:r>
                      <a:r>
                        <a:rPr lang="hu-HU" sz="1200" dirty="0">
                          <a:effectLst/>
                        </a:rPr>
                        <a:t>sportszervezet és/vagy Akadémia</a:t>
                      </a:r>
                      <a:endParaRPr lang="hu-HU"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3">
                  <a:txBody>
                    <a:bodyPr/>
                    <a:lstStyle/>
                    <a:p>
                      <a:pPr marL="43815" algn="ctr">
                        <a:lnSpc>
                          <a:spcPts val="1370"/>
                        </a:lnSpc>
                        <a:spcAft>
                          <a:spcPts val="0"/>
                        </a:spcAft>
                      </a:pPr>
                      <a:r>
                        <a:rPr lang="hu-HU" sz="1400" dirty="0">
                          <a:effectLst/>
                        </a:rPr>
                        <a:t> </a:t>
                      </a:r>
                    </a:p>
                    <a:p>
                      <a:pPr marL="43815" algn="ctr">
                        <a:lnSpc>
                          <a:spcPts val="1370"/>
                        </a:lnSpc>
                        <a:spcAft>
                          <a:spcPts val="0"/>
                        </a:spcAft>
                      </a:pPr>
                      <a:r>
                        <a:rPr lang="hu-HU" sz="1400" dirty="0">
                          <a:effectLst/>
                        </a:rPr>
                        <a:t> </a:t>
                      </a:r>
                    </a:p>
                    <a:p>
                      <a:pPr marL="43815" algn="ctr">
                        <a:lnSpc>
                          <a:spcPts val="1370"/>
                        </a:lnSpc>
                        <a:spcBef>
                          <a:spcPts val="5"/>
                        </a:spcBef>
                        <a:spcAft>
                          <a:spcPts val="0"/>
                        </a:spcAft>
                      </a:pPr>
                      <a:r>
                        <a:rPr lang="hu-HU" sz="1400" dirty="0">
                          <a:effectLst/>
                        </a:rPr>
                        <a:t> </a:t>
                      </a:r>
                    </a:p>
                    <a:p>
                      <a:pPr marL="653415" algn="ctr">
                        <a:lnSpc>
                          <a:spcPts val="1370"/>
                        </a:lnSpc>
                        <a:spcAft>
                          <a:spcPts val="0"/>
                        </a:spcAft>
                      </a:pPr>
                      <a:r>
                        <a:rPr lang="hu-HU" sz="1400" dirty="0">
                          <a:effectLst/>
                        </a:rPr>
                        <a:t>16.000.000 Ft</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hu-HU"/>
                    </a:p>
                  </a:txBody>
                  <a:tcPr/>
                </a:tc>
                <a:tc hMerge="1">
                  <a:txBody>
                    <a:bodyPr/>
                    <a:lstStyle/>
                    <a:p>
                      <a:endParaRPr lang="hu-HU"/>
                    </a:p>
                  </a:txBody>
                  <a:tcPr/>
                </a:tc>
                <a:tc>
                  <a:txBody>
                    <a:bodyPr/>
                    <a:lstStyle/>
                    <a:p>
                      <a:pPr marL="43815">
                        <a:lnSpc>
                          <a:spcPts val="1370"/>
                        </a:lnSpc>
                        <a:spcAft>
                          <a:spcPts val="0"/>
                        </a:spcAft>
                      </a:pPr>
                      <a:r>
                        <a:rPr lang="hu-HU" sz="1400" dirty="0">
                          <a:effectLst/>
                        </a:rPr>
                        <a:t> </a:t>
                      </a:r>
                    </a:p>
                    <a:p>
                      <a:pPr marL="43815">
                        <a:lnSpc>
                          <a:spcPts val="1370"/>
                        </a:lnSpc>
                        <a:spcAft>
                          <a:spcPts val="0"/>
                        </a:spcAft>
                      </a:pPr>
                      <a:r>
                        <a:rPr lang="hu-HU" sz="1400" dirty="0">
                          <a:effectLst/>
                        </a:rPr>
                        <a:t> </a:t>
                      </a:r>
                    </a:p>
                    <a:p>
                      <a:pPr marL="43815">
                        <a:lnSpc>
                          <a:spcPts val="1370"/>
                        </a:lnSpc>
                        <a:spcBef>
                          <a:spcPts val="5"/>
                        </a:spcBef>
                        <a:spcAft>
                          <a:spcPts val="0"/>
                        </a:spcAft>
                      </a:pPr>
                      <a:r>
                        <a:rPr lang="hu-HU" sz="1400" dirty="0">
                          <a:effectLst/>
                        </a:rPr>
                        <a:t> </a:t>
                      </a:r>
                    </a:p>
                    <a:p>
                      <a:pPr marL="290195">
                        <a:lnSpc>
                          <a:spcPts val="1370"/>
                        </a:lnSpc>
                        <a:spcAft>
                          <a:spcPts val="0"/>
                        </a:spcAft>
                      </a:pPr>
                      <a:r>
                        <a:rPr lang="hu-HU" sz="1400" dirty="0">
                          <a:effectLst/>
                        </a:rPr>
                        <a:t>2.000.000 Ft</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3051361917"/>
                  </a:ext>
                </a:extLst>
              </a:tr>
              <a:tr h="1145931">
                <a:tc>
                  <a:txBody>
                    <a:bodyPr/>
                    <a:lstStyle/>
                    <a:p>
                      <a:pPr marL="67945" marR="62865" algn="just">
                        <a:lnSpc>
                          <a:spcPct val="110000"/>
                        </a:lnSpc>
                        <a:spcAft>
                          <a:spcPts val="0"/>
                        </a:spcAft>
                        <a:tabLst>
                          <a:tab pos="937895" algn="l"/>
                          <a:tab pos="1107440" algn="l"/>
                        </a:tabLst>
                      </a:pPr>
                      <a:r>
                        <a:rPr lang="hu-HU" sz="1200" dirty="0">
                          <a:effectLst/>
                        </a:rPr>
                        <a:t>Országos II. </a:t>
                      </a:r>
                      <a:r>
                        <a:rPr lang="hu-HU" sz="1200" spc="-15" dirty="0">
                          <a:effectLst/>
                        </a:rPr>
                        <a:t>osztályú </a:t>
                      </a:r>
                      <a:r>
                        <a:rPr lang="hu-HU" sz="1200" dirty="0">
                          <a:effectLst/>
                        </a:rPr>
                        <a:t>férfi	</a:t>
                      </a:r>
                      <a:r>
                        <a:rPr lang="hu-HU" sz="1200" spc="-15" dirty="0">
                          <a:effectLst/>
                        </a:rPr>
                        <a:t>utánpótlás </a:t>
                      </a:r>
                      <a:r>
                        <a:rPr lang="hu-HU" sz="1200" dirty="0">
                          <a:effectLst/>
                        </a:rPr>
                        <a:t>bajnokságban indulási jogot		</a:t>
                      </a:r>
                      <a:r>
                        <a:rPr lang="hu-HU" sz="1200" spc="-15" dirty="0">
                          <a:effectLst/>
                        </a:rPr>
                        <a:t>szerzett </a:t>
                      </a:r>
                      <a:r>
                        <a:rPr lang="hu-HU" sz="1200" dirty="0">
                          <a:effectLst/>
                        </a:rPr>
                        <a:t>sportszervezet</a:t>
                      </a:r>
                      <a:endParaRPr lang="hu-HU"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2">
                  <a:txBody>
                    <a:bodyPr/>
                    <a:lstStyle/>
                    <a:p>
                      <a:pPr marL="43815" algn="ctr">
                        <a:lnSpc>
                          <a:spcPts val="1370"/>
                        </a:lnSpc>
                        <a:spcAft>
                          <a:spcPts val="0"/>
                        </a:spcAft>
                      </a:pPr>
                      <a:r>
                        <a:rPr lang="hu-HU" sz="1400" dirty="0">
                          <a:effectLst/>
                        </a:rPr>
                        <a:t> </a:t>
                      </a:r>
                    </a:p>
                    <a:p>
                      <a:pPr marL="43815" algn="ctr">
                        <a:lnSpc>
                          <a:spcPts val="1370"/>
                        </a:lnSpc>
                        <a:spcBef>
                          <a:spcPts val="35"/>
                        </a:spcBef>
                        <a:spcAft>
                          <a:spcPts val="0"/>
                        </a:spcAft>
                      </a:pPr>
                      <a:r>
                        <a:rPr lang="hu-HU" sz="1400" dirty="0">
                          <a:effectLst/>
                        </a:rPr>
                        <a:t> </a:t>
                      </a:r>
                    </a:p>
                    <a:p>
                      <a:pPr marL="201930" algn="ctr">
                        <a:lnSpc>
                          <a:spcPts val="1370"/>
                        </a:lnSpc>
                        <a:spcAft>
                          <a:spcPts val="0"/>
                        </a:spcAft>
                      </a:pPr>
                      <a:r>
                        <a:rPr lang="hu-HU" sz="1400" dirty="0">
                          <a:effectLst/>
                        </a:rPr>
                        <a:t>12.000.000 Ft</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hu-HU"/>
                    </a:p>
                  </a:txBody>
                  <a:tcPr/>
                </a:tc>
                <a:tc>
                  <a:txBody>
                    <a:bodyPr/>
                    <a:lstStyle/>
                    <a:p>
                      <a:pPr marL="95250" marR="91440" algn="ctr">
                        <a:lnSpc>
                          <a:spcPts val="1370"/>
                        </a:lnSpc>
                        <a:spcBef>
                          <a:spcPts val="445"/>
                        </a:spcBef>
                        <a:spcAft>
                          <a:spcPts val="0"/>
                        </a:spcAft>
                      </a:pPr>
                      <a:r>
                        <a:rPr lang="hu-HU" sz="1400" dirty="0">
                          <a:effectLst/>
                        </a:rPr>
                        <a:t>6.000.000</a:t>
                      </a:r>
                    </a:p>
                    <a:p>
                      <a:pPr marL="5080" algn="ctr">
                        <a:lnSpc>
                          <a:spcPts val="1370"/>
                        </a:lnSpc>
                        <a:spcBef>
                          <a:spcPts val="145"/>
                        </a:spcBef>
                        <a:spcAft>
                          <a:spcPts val="0"/>
                        </a:spcAft>
                      </a:pPr>
                      <a:r>
                        <a:rPr lang="hu-HU" sz="1400" dirty="0">
                          <a:effectLst/>
                        </a:rPr>
                        <a:t>/</a:t>
                      </a:r>
                    </a:p>
                    <a:p>
                      <a:pPr marL="95250" marR="91440" algn="ctr">
                        <a:lnSpc>
                          <a:spcPts val="1370"/>
                        </a:lnSpc>
                        <a:spcBef>
                          <a:spcPts val="730"/>
                        </a:spcBef>
                        <a:spcAft>
                          <a:spcPts val="0"/>
                        </a:spcAft>
                      </a:pPr>
                      <a:r>
                        <a:rPr lang="hu-HU" sz="1400" dirty="0">
                          <a:effectLst/>
                        </a:rPr>
                        <a:t>2.000.000</a:t>
                      </a:r>
                    </a:p>
                    <a:p>
                      <a:pPr marL="95250" marR="92075" algn="ctr">
                        <a:lnSpc>
                          <a:spcPts val="1370"/>
                        </a:lnSpc>
                        <a:spcBef>
                          <a:spcPts val="145"/>
                        </a:spcBef>
                        <a:spcAft>
                          <a:spcPts val="0"/>
                        </a:spcAft>
                      </a:pPr>
                      <a:r>
                        <a:rPr lang="hu-HU" sz="1400" dirty="0">
                          <a:effectLst/>
                        </a:rPr>
                        <a:t>Ft</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rowSpan="3">
                  <a:txBody>
                    <a:bodyPr/>
                    <a:lstStyle/>
                    <a:p>
                      <a:pPr marL="43815">
                        <a:lnSpc>
                          <a:spcPts val="1370"/>
                        </a:lnSpc>
                        <a:spcAft>
                          <a:spcPts val="0"/>
                        </a:spcAft>
                      </a:pPr>
                      <a:r>
                        <a:rPr lang="hu-HU" sz="1400" dirty="0">
                          <a:effectLst/>
                        </a:rPr>
                        <a:t> </a:t>
                      </a:r>
                    </a:p>
                    <a:p>
                      <a:pPr marL="43815">
                        <a:lnSpc>
                          <a:spcPts val="1370"/>
                        </a:lnSpc>
                        <a:spcAft>
                          <a:spcPts val="0"/>
                        </a:spcAft>
                      </a:pPr>
                      <a:r>
                        <a:rPr lang="hu-HU" sz="1400" dirty="0">
                          <a:effectLst/>
                        </a:rPr>
                        <a:t> </a:t>
                      </a:r>
                    </a:p>
                    <a:p>
                      <a:pPr marL="43815">
                        <a:lnSpc>
                          <a:spcPts val="1370"/>
                        </a:lnSpc>
                        <a:spcAft>
                          <a:spcPts val="0"/>
                        </a:spcAft>
                      </a:pPr>
                      <a:r>
                        <a:rPr lang="hu-HU" sz="1400" dirty="0">
                          <a:effectLst/>
                        </a:rPr>
                        <a:t> </a:t>
                      </a:r>
                    </a:p>
                    <a:p>
                      <a:pPr marL="43815">
                        <a:lnSpc>
                          <a:spcPts val="1370"/>
                        </a:lnSpc>
                        <a:spcAft>
                          <a:spcPts val="0"/>
                        </a:spcAft>
                      </a:pPr>
                      <a:r>
                        <a:rPr lang="hu-HU" sz="1400" dirty="0">
                          <a:effectLst/>
                        </a:rPr>
                        <a:t> </a:t>
                      </a:r>
                    </a:p>
                    <a:p>
                      <a:pPr marL="43815">
                        <a:lnSpc>
                          <a:spcPts val="1370"/>
                        </a:lnSpc>
                        <a:spcAft>
                          <a:spcPts val="0"/>
                        </a:spcAft>
                      </a:pPr>
                      <a:r>
                        <a:rPr lang="hu-HU" sz="1400" dirty="0">
                          <a:effectLst/>
                        </a:rPr>
                        <a:t> </a:t>
                      </a:r>
                    </a:p>
                    <a:p>
                      <a:pPr marL="401320" marR="396875" algn="ctr">
                        <a:lnSpc>
                          <a:spcPts val="1370"/>
                        </a:lnSpc>
                        <a:spcBef>
                          <a:spcPts val="775"/>
                        </a:spcBef>
                        <a:spcAft>
                          <a:spcPts val="0"/>
                        </a:spcAft>
                      </a:pPr>
                      <a:r>
                        <a:rPr lang="hu-HU" sz="1400" dirty="0">
                          <a:effectLst/>
                        </a:rPr>
                        <a:t>0</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2194305819"/>
                  </a:ext>
                </a:extLst>
              </a:tr>
              <a:tr h="1415891">
                <a:tc>
                  <a:txBody>
                    <a:bodyPr/>
                    <a:lstStyle/>
                    <a:p>
                      <a:pPr marL="67945" marR="62865" algn="just">
                        <a:lnSpc>
                          <a:spcPct val="110000"/>
                        </a:lnSpc>
                        <a:spcAft>
                          <a:spcPts val="0"/>
                        </a:spcAft>
                        <a:tabLst>
                          <a:tab pos="937895" algn="l"/>
                          <a:tab pos="1107440" algn="l"/>
                        </a:tabLst>
                      </a:pPr>
                      <a:r>
                        <a:rPr lang="hu-HU" sz="1200" dirty="0">
                          <a:effectLst/>
                        </a:rPr>
                        <a:t>Országos III. osztályú férfi	</a:t>
                      </a:r>
                      <a:r>
                        <a:rPr lang="hu-HU" sz="1200" spc="-15" dirty="0">
                          <a:effectLst/>
                        </a:rPr>
                        <a:t>utánpótlás </a:t>
                      </a:r>
                      <a:r>
                        <a:rPr lang="hu-HU" sz="1200" dirty="0">
                          <a:effectLst/>
                        </a:rPr>
                        <a:t>bajnokságban indulási jogot		</a:t>
                      </a:r>
                      <a:r>
                        <a:rPr lang="hu-HU" sz="1200" spc="-15" dirty="0">
                          <a:effectLst/>
                        </a:rPr>
                        <a:t>szerzett </a:t>
                      </a:r>
                      <a:r>
                        <a:rPr lang="hu-HU" sz="1200" dirty="0">
                          <a:effectLst/>
                        </a:rPr>
                        <a:t>sportszervezet</a:t>
                      </a:r>
                      <a:endParaRPr lang="hu-HU"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3980" marR="92710" algn="ctr">
                        <a:lnSpc>
                          <a:spcPts val="1370"/>
                        </a:lnSpc>
                        <a:spcBef>
                          <a:spcPts val="455"/>
                        </a:spcBef>
                        <a:spcAft>
                          <a:spcPts val="0"/>
                        </a:spcAft>
                      </a:pPr>
                      <a:r>
                        <a:rPr lang="hu-HU" sz="1400" dirty="0">
                          <a:effectLst/>
                        </a:rPr>
                        <a:t>6.000.000</a:t>
                      </a:r>
                    </a:p>
                    <a:p>
                      <a:pPr marL="1905" algn="ctr">
                        <a:lnSpc>
                          <a:spcPts val="1370"/>
                        </a:lnSpc>
                        <a:spcBef>
                          <a:spcPts val="135"/>
                        </a:spcBef>
                        <a:spcAft>
                          <a:spcPts val="0"/>
                        </a:spcAft>
                      </a:pPr>
                      <a:r>
                        <a:rPr lang="hu-HU" sz="1400" dirty="0">
                          <a:effectLst/>
                        </a:rPr>
                        <a:t>/</a:t>
                      </a:r>
                    </a:p>
                    <a:p>
                      <a:pPr marL="93980" marR="92710" algn="ctr">
                        <a:lnSpc>
                          <a:spcPts val="1370"/>
                        </a:lnSpc>
                        <a:spcBef>
                          <a:spcPts val="740"/>
                        </a:spcBef>
                        <a:spcAft>
                          <a:spcPts val="0"/>
                        </a:spcAft>
                      </a:pPr>
                      <a:r>
                        <a:rPr lang="hu-HU" sz="1400" dirty="0">
                          <a:effectLst/>
                        </a:rPr>
                        <a:t>2.000.000</a:t>
                      </a:r>
                    </a:p>
                    <a:p>
                      <a:pPr marL="95250" marR="91440" algn="ctr">
                        <a:lnSpc>
                          <a:spcPts val="1370"/>
                        </a:lnSpc>
                        <a:spcBef>
                          <a:spcPts val="135"/>
                        </a:spcBef>
                        <a:spcAft>
                          <a:spcPts val="0"/>
                        </a:spcAft>
                      </a:pPr>
                      <a:r>
                        <a:rPr lang="hu-HU" sz="1400" dirty="0">
                          <a:effectLst/>
                        </a:rPr>
                        <a:t>Ft</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gridSpan="2">
                  <a:txBody>
                    <a:bodyPr/>
                    <a:lstStyle/>
                    <a:p>
                      <a:pPr marL="43815" algn="ctr">
                        <a:lnSpc>
                          <a:spcPts val="1370"/>
                        </a:lnSpc>
                        <a:spcAft>
                          <a:spcPts val="0"/>
                        </a:spcAft>
                      </a:pPr>
                      <a:r>
                        <a:rPr lang="hu-HU" sz="1400" dirty="0">
                          <a:effectLst/>
                        </a:rPr>
                        <a:t> </a:t>
                      </a:r>
                    </a:p>
                    <a:p>
                      <a:pPr marL="534035" marR="530225" algn="ctr">
                        <a:lnSpc>
                          <a:spcPts val="1370"/>
                        </a:lnSpc>
                        <a:spcAft>
                          <a:spcPts val="0"/>
                        </a:spcAft>
                      </a:pPr>
                      <a:r>
                        <a:rPr lang="hu-HU" sz="1400" dirty="0">
                          <a:effectLst/>
                        </a:rPr>
                        <a:t>0</a:t>
                      </a:r>
                      <a:endParaRPr lang="hu-HU"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hu-HU"/>
                    </a:p>
                  </a:txBody>
                  <a:tcPr/>
                </a:tc>
                <a:tc vMerge="1">
                  <a:txBody>
                    <a:bodyPr/>
                    <a:lstStyle/>
                    <a:p>
                      <a:endParaRPr lang="hu-HU"/>
                    </a:p>
                  </a:txBody>
                  <a:tcPr/>
                </a:tc>
                <a:extLst>
                  <a:ext uri="{0D108BD9-81ED-4DB2-BD59-A6C34878D82A}">
                    <a16:rowId xmlns="" xmlns:a16="http://schemas.microsoft.com/office/drawing/2014/main" val="3076695457"/>
                  </a:ext>
                </a:extLst>
              </a:tr>
              <a:tr h="750770">
                <a:tc>
                  <a:txBody>
                    <a:bodyPr/>
                    <a:lstStyle/>
                    <a:p>
                      <a:pPr marL="67945" marR="64135">
                        <a:lnSpc>
                          <a:spcPct val="110000"/>
                        </a:lnSpc>
                        <a:spcAft>
                          <a:spcPts val="0"/>
                        </a:spcAft>
                        <a:tabLst>
                          <a:tab pos="935990" algn="l"/>
                        </a:tabLst>
                      </a:pPr>
                      <a:r>
                        <a:rPr lang="hu-HU" sz="1400" dirty="0">
                          <a:solidFill>
                            <a:srgbClr val="FF0000"/>
                          </a:solidFill>
                          <a:effectLst/>
                        </a:rPr>
                        <a:t>Megyei	</a:t>
                      </a:r>
                      <a:r>
                        <a:rPr lang="hu-HU" sz="1400" spc="-15" dirty="0">
                          <a:solidFill>
                            <a:srgbClr val="FF0000"/>
                          </a:solidFill>
                          <a:effectLst/>
                        </a:rPr>
                        <a:t>utánpótlás </a:t>
                      </a:r>
                      <a:r>
                        <a:rPr lang="hu-HU" sz="1400" dirty="0">
                          <a:solidFill>
                            <a:srgbClr val="FF0000"/>
                          </a:solidFill>
                          <a:effectLst/>
                        </a:rPr>
                        <a:t>bajnokságban részt vevő</a:t>
                      </a:r>
                      <a:r>
                        <a:rPr lang="hu-HU" sz="1400" spc="-10" dirty="0">
                          <a:solidFill>
                            <a:srgbClr val="FF0000"/>
                          </a:solidFill>
                          <a:effectLst/>
                        </a:rPr>
                        <a:t> </a:t>
                      </a:r>
                      <a:r>
                        <a:rPr lang="hu-HU" sz="1400" dirty="0">
                          <a:solidFill>
                            <a:srgbClr val="FF0000"/>
                          </a:solidFill>
                          <a:effectLst/>
                        </a:rPr>
                        <a:t>szervezet</a:t>
                      </a:r>
                      <a:endParaRPr lang="hu-HU" sz="14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3">
                  <a:txBody>
                    <a:bodyPr/>
                    <a:lstStyle/>
                    <a:p>
                      <a:pPr marL="1372870" algn="ctr">
                        <a:lnSpc>
                          <a:spcPts val="1370"/>
                        </a:lnSpc>
                        <a:spcAft>
                          <a:spcPts val="0"/>
                        </a:spcAft>
                      </a:pPr>
                      <a:r>
                        <a:rPr lang="hu-HU" sz="1600" dirty="0">
                          <a:solidFill>
                            <a:srgbClr val="FF0000"/>
                          </a:solidFill>
                          <a:effectLst/>
                        </a:rPr>
                        <a:t>2.000 000</a:t>
                      </a:r>
                      <a:endParaRPr lang="hu-HU"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hMerge="1">
                  <a:txBody>
                    <a:bodyPr/>
                    <a:lstStyle/>
                    <a:p>
                      <a:endParaRPr lang="hu-HU"/>
                    </a:p>
                  </a:txBody>
                  <a:tcPr/>
                </a:tc>
                <a:tc hMerge="1">
                  <a:txBody>
                    <a:bodyPr/>
                    <a:lstStyle/>
                    <a:p>
                      <a:endParaRPr lang="hu-HU"/>
                    </a:p>
                  </a:txBody>
                  <a:tcPr/>
                </a:tc>
                <a:tc vMerge="1">
                  <a:txBody>
                    <a:bodyPr/>
                    <a:lstStyle/>
                    <a:p>
                      <a:endParaRPr lang="hu-HU"/>
                    </a:p>
                  </a:txBody>
                  <a:tcPr/>
                </a:tc>
                <a:extLst>
                  <a:ext uri="{0D108BD9-81ED-4DB2-BD59-A6C34878D82A}">
                    <a16:rowId xmlns="" xmlns:a16="http://schemas.microsoft.com/office/drawing/2014/main" val="2617900936"/>
                  </a:ext>
                </a:extLst>
              </a:tr>
            </a:tbl>
          </a:graphicData>
        </a:graphic>
      </p:graphicFrame>
      <p:sp>
        <p:nvSpPr>
          <p:cNvPr id="4" name="Dátum helye 3">
            <a:extLst>
              <a:ext uri="{FF2B5EF4-FFF2-40B4-BE49-F238E27FC236}">
                <a16:creationId xmlns="" xmlns:a16="http://schemas.microsoft.com/office/drawing/2014/main" id="{2745ECE3-5EC4-4118-A39A-4257A1DC7B0F}"/>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7CE2E1FF-1E1A-45C8-8F14-BAA650CA1909}"/>
              </a:ext>
            </a:extLst>
          </p:cNvPr>
          <p:cNvSpPr>
            <a:spLocks noGrp="1"/>
          </p:cNvSpPr>
          <p:nvPr>
            <p:ph type="sldNum" sz="quarter" idx="12"/>
          </p:nvPr>
        </p:nvSpPr>
        <p:spPr/>
        <p:txBody>
          <a:bodyPr/>
          <a:lstStyle/>
          <a:p>
            <a:fld id="{8C1FF033-DBAB-4004-85CB-90ACA4CA01AE}" type="slidenum">
              <a:rPr lang="hu-HU" smtClean="0"/>
              <a:t>13</a:t>
            </a:fld>
            <a:endParaRPr lang="hu-HU"/>
          </a:p>
        </p:txBody>
      </p:sp>
      <p:sp>
        <p:nvSpPr>
          <p:cNvPr id="7" name="Rectangle 1">
            <a:extLst>
              <a:ext uri="{FF2B5EF4-FFF2-40B4-BE49-F238E27FC236}">
                <a16:creationId xmlns="" xmlns:a16="http://schemas.microsoft.com/office/drawing/2014/main" id="{EF716324-BA7E-42AB-979A-D55004EF8A28}"/>
              </a:ext>
            </a:extLst>
          </p:cNvPr>
          <p:cNvSpPr>
            <a:spLocks noChangeArrowheads="1"/>
          </p:cNvSpPr>
          <p:nvPr/>
        </p:nvSpPr>
        <p:spPr bwMode="auto">
          <a:xfrm>
            <a:off x="-5350312" y="4014"/>
            <a:ext cx="17542312" cy="45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1971185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166731" y="624110"/>
            <a:ext cx="9337882" cy="727612"/>
          </a:xfrm>
        </p:spPr>
        <p:txBody>
          <a:bodyPr>
            <a:normAutofit/>
          </a:bodyPr>
          <a:lstStyle/>
          <a:p>
            <a:pPr algn="ctr"/>
            <a:r>
              <a:rPr lang="hu-HU" b="1" dirty="0" smtClean="0">
                <a:solidFill>
                  <a:schemeClr val="tx1">
                    <a:lumMod val="95000"/>
                    <a:lumOff val="5000"/>
                  </a:schemeClr>
                </a:solidFill>
                <a:latin typeface="Times New Roman" panose="02020603050405020304" pitchFamily="18" charset="0"/>
                <a:cs typeface="Times New Roman" panose="02020603050405020304" pitchFamily="18" charset="0"/>
              </a:rPr>
              <a:t>Fejér </a:t>
            </a:r>
            <a:r>
              <a:rPr lang="hu-HU" b="1" dirty="0">
                <a:solidFill>
                  <a:schemeClr val="tx1">
                    <a:lumMod val="95000"/>
                    <a:lumOff val="5000"/>
                  </a:schemeClr>
                </a:solidFill>
                <a:latin typeface="Times New Roman" panose="02020603050405020304" pitchFamily="18" charset="0"/>
                <a:cs typeface="Times New Roman" panose="02020603050405020304" pitchFamily="18" charset="0"/>
              </a:rPr>
              <a:t>megyei </a:t>
            </a:r>
            <a:r>
              <a:rPr lang="hu-HU" b="1" dirty="0" err="1">
                <a:solidFill>
                  <a:schemeClr val="tx1">
                    <a:lumMod val="95000"/>
                    <a:lumOff val="5000"/>
                  </a:schemeClr>
                </a:solidFill>
                <a:latin typeface="Times New Roman" panose="02020603050405020304" pitchFamily="18" charset="0"/>
                <a:cs typeface="Times New Roman" panose="02020603050405020304" pitchFamily="18" charset="0"/>
              </a:rPr>
              <a:t>up</a:t>
            </a:r>
            <a:r>
              <a:rPr lang="hu-HU" b="1" dirty="0">
                <a:solidFill>
                  <a:schemeClr val="tx1">
                    <a:lumMod val="95000"/>
                    <a:lumOff val="5000"/>
                  </a:schemeClr>
                </a:solidFill>
                <a:latin typeface="Times New Roman" panose="02020603050405020304" pitchFamily="18" charset="0"/>
                <a:cs typeface="Times New Roman" panose="02020603050405020304" pitchFamily="18" charset="0"/>
              </a:rPr>
              <a:t> bajnokságok </a:t>
            </a:r>
            <a:r>
              <a:rPr lang="hu-HU" b="1" dirty="0" smtClean="0">
                <a:solidFill>
                  <a:schemeClr val="tx1">
                    <a:lumMod val="95000"/>
                    <a:lumOff val="5000"/>
                  </a:schemeClr>
                </a:solidFill>
                <a:latin typeface="Times New Roman" panose="02020603050405020304" pitchFamily="18" charset="0"/>
                <a:cs typeface="Times New Roman" panose="02020603050405020304" pitchFamily="18" charset="0"/>
              </a:rPr>
              <a:t>2020/2021</a:t>
            </a:r>
            <a:endParaRPr lang="hu-HU"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679714" y="1908313"/>
            <a:ext cx="10025269" cy="4222123"/>
          </a:xfrm>
          <a:pattFill prst="pct90">
            <a:fgClr>
              <a:schemeClr val="bg2"/>
            </a:fgClr>
            <a:bgClr>
              <a:schemeClr val="bg1"/>
            </a:bgClr>
          </a:pattFill>
        </p:spPr>
        <p:txBody>
          <a:bodyPr>
            <a:normAutofit fontScale="92500" lnSpcReduction="10000"/>
          </a:bodyPr>
          <a:lstStyle/>
          <a:p>
            <a:r>
              <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rPr>
              <a:t>U-19 </a:t>
            </a:r>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megyei </a:t>
            </a:r>
            <a:endPar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rPr>
              <a:t>U-16 </a:t>
            </a:r>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megye </a:t>
            </a:r>
            <a:endPar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rPr>
              <a:t>U-14 </a:t>
            </a:r>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megye </a:t>
            </a:r>
            <a:endPar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hu-HU" sz="2400" dirty="0" smtClean="0">
                <a:solidFill>
                  <a:schemeClr val="tx1">
                    <a:lumMod val="95000"/>
                    <a:lumOff val="5000"/>
                  </a:schemeClr>
                </a:solidFill>
                <a:latin typeface="Times New Roman" panose="02020603050405020304" pitchFamily="18" charset="0"/>
                <a:cs typeface="Times New Roman" panose="02020603050405020304" pitchFamily="18" charset="0"/>
              </a:rPr>
              <a:t>Bozsik </a:t>
            </a:r>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Program U7-U9-U11-U13</a:t>
            </a:r>
          </a:p>
          <a:p>
            <a:pPr lvl="0"/>
            <a:r>
              <a:rPr lang="hu-HU" dirty="0"/>
              <a:t>Amennyiben egy sportszervezet egy korosztályon belül több csapatot is versenyeztet, akkor az 1. számú táblázat első sora szerinti legmagasabb támogatási összeget </a:t>
            </a:r>
            <a:r>
              <a:rPr lang="hu-HU" dirty="0" err="1"/>
              <a:t>korosztályonként</a:t>
            </a:r>
            <a:r>
              <a:rPr lang="hu-HU" dirty="0"/>
              <a:t> csak egy csapat után igényelheti. Az alacsonyabb bajnoki osztályokban szereplő további csapatai után az adott bajnoki osztályra vonatkozó támogatási összegekre jogosult az 1. számú táblázat 2-4. sorában foglaltak szerint.</a:t>
            </a:r>
          </a:p>
          <a:p>
            <a:r>
              <a:rPr lang="hu-HU" dirty="0"/>
              <a:t> Az országos II osztályú U14-U15-ös, s az országos III osztályú U17és U19-es bajnokságokban indított csapatok esetén azok a sportszervezetek részesülhetnek a </a:t>
            </a:r>
            <a:r>
              <a:rPr lang="hu-HU" dirty="0" smtClean="0"/>
              <a:t>2020/2021-es </a:t>
            </a:r>
            <a:r>
              <a:rPr lang="hu-HU" dirty="0"/>
              <a:t>pályázati időszakban a magasabb támogatási kvótában, amelyek a </a:t>
            </a:r>
            <a:r>
              <a:rPr lang="hu-HU" dirty="0" smtClean="0"/>
              <a:t>2019/2018</a:t>
            </a:r>
            <a:r>
              <a:rPr lang="hu-HU" dirty="0"/>
              <a:t>. és a </a:t>
            </a:r>
            <a:r>
              <a:rPr lang="hu-HU" dirty="0" smtClean="0"/>
              <a:t>2019/2020</a:t>
            </a:r>
            <a:r>
              <a:rPr lang="hu-HU" dirty="0"/>
              <a:t>. évi adott korosztályban, legalább ugyanezen szintű bajnokságokban szerepeltek.</a:t>
            </a:r>
          </a:p>
          <a:p>
            <a:endParaRPr lang="hu-HU" dirty="0"/>
          </a:p>
          <a:p>
            <a:endParaRPr lang="hu-HU"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Dátum helye 3"/>
          <p:cNvSpPr>
            <a:spLocks noGrp="1"/>
          </p:cNvSpPr>
          <p:nvPr>
            <p:ph type="dt" sz="half" idx="10"/>
          </p:nvPr>
        </p:nvSpPr>
        <p:spPr/>
        <p:txBody>
          <a:bodyPr/>
          <a:lstStyle/>
          <a:p>
            <a:fld id="{F9566E1B-EC33-40CF-B400-3BE399D1A4A8}" type="datetime1">
              <a:rPr lang="hu-HU" smtClean="0">
                <a:solidFill>
                  <a:schemeClr val="tx1"/>
                </a:solidFill>
              </a:rPr>
              <a:t>2020.02.26.</a:t>
            </a:fld>
            <a:endParaRPr lang="hu-HU" dirty="0">
              <a:solidFill>
                <a:schemeClr val="tx1"/>
              </a:solidFill>
            </a:endParaRPr>
          </a:p>
        </p:txBody>
      </p:sp>
      <p:sp>
        <p:nvSpPr>
          <p:cNvPr id="5" name="Dia számának helye 4"/>
          <p:cNvSpPr>
            <a:spLocks noGrp="1"/>
          </p:cNvSpPr>
          <p:nvPr>
            <p:ph type="sldNum" sz="quarter" idx="12"/>
          </p:nvPr>
        </p:nvSpPr>
        <p:spPr/>
        <p:txBody>
          <a:bodyPr/>
          <a:lstStyle/>
          <a:p>
            <a:fld id="{8C1FF033-DBAB-4004-85CB-90ACA4CA01AE}" type="slidenum">
              <a:rPr lang="hu-HU" smtClean="0"/>
              <a:t>14</a:t>
            </a:fld>
            <a:endParaRPr lang="hu-HU"/>
          </a:p>
        </p:txBody>
      </p:sp>
    </p:spTree>
    <p:extLst>
      <p:ext uri="{BB962C8B-B14F-4D97-AF65-F5344CB8AC3E}">
        <p14:creationId xmlns:p14="http://schemas.microsoft.com/office/powerpoint/2010/main" val="388846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592925" y="624110"/>
            <a:ext cx="8911687" cy="687855"/>
          </a:xfrm>
          <a:pattFill prst="pct90">
            <a:fgClr>
              <a:schemeClr val="bg2"/>
            </a:fgClr>
            <a:bgClr>
              <a:schemeClr val="bg1"/>
            </a:bgClr>
          </a:pattFill>
        </p:spPr>
        <p:txBody>
          <a:bodyPr>
            <a:normAutofit fontScale="90000"/>
          </a:bodyPr>
          <a:lstStyle/>
          <a:p>
            <a:pPr algn="ctr">
              <a:lnSpc>
                <a:spcPct val="150000"/>
              </a:lnSpc>
            </a:pPr>
            <a:r>
              <a:rPr lang="hu-HU" dirty="0">
                <a:solidFill>
                  <a:schemeClr val="tx1"/>
                </a:solidFill>
              </a:rPr>
              <a:t>Női labdarúgás</a:t>
            </a:r>
          </a:p>
        </p:txBody>
      </p:sp>
      <p:sp>
        <p:nvSpPr>
          <p:cNvPr id="3" name="Szöveg helye 2"/>
          <p:cNvSpPr>
            <a:spLocks noGrp="1"/>
          </p:cNvSpPr>
          <p:nvPr>
            <p:ph idx="1"/>
          </p:nvPr>
        </p:nvSpPr>
        <p:spPr>
          <a:xfrm>
            <a:off x="2589212" y="1630017"/>
            <a:ext cx="9082328" cy="4281205"/>
          </a:xfrm>
          <a:pattFill prst="pct90">
            <a:fgClr>
              <a:schemeClr val="bg2"/>
            </a:fgClr>
            <a:bgClr>
              <a:schemeClr val="bg1"/>
            </a:bgClr>
          </a:pattFill>
        </p:spPr>
        <p:txBody>
          <a:bodyPr>
            <a:normAutofit/>
          </a:bodyPr>
          <a:lstStyle/>
          <a:p>
            <a:pPr marL="0" indent="0">
              <a:buNone/>
            </a:pPr>
            <a:r>
              <a:rPr lang="hu-HU" sz="2400" b="1" dirty="0" smtClean="0">
                <a:solidFill>
                  <a:schemeClr val="tx1"/>
                </a:solidFill>
                <a:latin typeface="Times New Roman" panose="02020603050405020304" pitchFamily="18" charset="0"/>
                <a:cs typeface="Times New Roman" panose="02020603050405020304" pitchFamily="18" charset="0"/>
              </a:rPr>
              <a:t>Fejér </a:t>
            </a:r>
            <a:r>
              <a:rPr lang="hu-HU" sz="2400" b="1" dirty="0">
                <a:solidFill>
                  <a:schemeClr val="tx1"/>
                </a:solidFill>
                <a:latin typeface="Times New Roman" panose="02020603050405020304" pitchFamily="18" charset="0"/>
                <a:cs typeface="Times New Roman" panose="02020603050405020304" pitchFamily="18" charset="0"/>
              </a:rPr>
              <a:t>megyei női bajnokságok 2020/2021:</a:t>
            </a:r>
          </a:p>
          <a:p>
            <a:r>
              <a:rPr lang="hu-HU" b="1" dirty="0" smtClean="0">
                <a:solidFill>
                  <a:schemeClr val="tx1"/>
                </a:solidFill>
                <a:latin typeface="Times New Roman" panose="02020603050405020304" pitchFamily="18" charset="0"/>
                <a:cs typeface="Times New Roman" panose="02020603050405020304" pitchFamily="18" charset="0"/>
              </a:rPr>
              <a:t>U16 </a:t>
            </a:r>
            <a:r>
              <a:rPr lang="hu-HU" b="1" dirty="0">
                <a:solidFill>
                  <a:schemeClr val="tx1"/>
                </a:solidFill>
                <a:latin typeface="Times New Roman" panose="02020603050405020304" pitchFamily="18" charset="0"/>
                <a:cs typeface="Times New Roman" panose="02020603050405020304" pitchFamily="18" charset="0"/>
              </a:rPr>
              <a:t>torna vagy bajnokság formájában</a:t>
            </a:r>
          </a:p>
          <a:p>
            <a:r>
              <a:rPr lang="hu-HU" b="1" dirty="0" smtClean="0">
                <a:solidFill>
                  <a:schemeClr val="tx1"/>
                </a:solidFill>
                <a:latin typeface="Times New Roman" panose="02020603050405020304" pitchFamily="18" charset="0"/>
                <a:cs typeface="Times New Roman" panose="02020603050405020304" pitchFamily="18" charset="0"/>
              </a:rPr>
              <a:t>Felnőtt </a:t>
            </a:r>
            <a:r>
              <a:rPr lang="hu-HU" b="1" dirty="0">
                <a:solidFill>
                  <a:schemeClr val="tx1"/>
                </a:solidFill>
                <a:latin typeface="Times New Roman" panose="02020603050405020304" pitchFamily="18" charset="0"/>
                <a:cs typeface="Times New Roman" panose="02020603050405020304" pitchFamily="18" charset="0"/>
              </a:rPr>
              <a:t>bajnokság</a:t>
            </a:r>
          </a:p>
          <a:p>
            <a:pPr marL="0" indent="0">
              <a:buNone/>
            </a:pPr>
            <a:endParaRPr lang="hu-HU" b="1" dirty="0">
              <a:solidFill>
                <a:schemeClr val="tx1"/>
              </a:solidFill>
              <a:latin typeface="Times New Roman" panose="02020603050405020304" pitchFamily="18" charset="0"/>
              <a:cs typeface="Times New Roman" panose="02020603050405020304" pitchFamily="18" charset="0"/>
            </a:endParaRPr>
          </a:p>
          <a:p>
            <a:pPr marL="0" indent="0">
              <a:buNone/>
            </a:pPr>
            <a:endParaRPr lang="hu-HU" b="1" dirty="0">
              <a:solidFill>
                <a:schemeClr val="tx1"/>
              </a:solidFill>
              <a:latin typeface="Times New Roman" panose="02020603050405020304" pitchFamily="18" charset="0"/>
              <a:cs typeface="Times New Roman" panose="02020603050405020304" pitchFamily="18" charset="0"/>
            </a:endParaRPr>
          </a:p>
          <a:p>
            <a:pPr marL="0" indent="0">
              <a:buNone/>
            </a:pPr>
            <a:endParaRPr lang="hu-HU" sz="2400" b="1" dirty="0">
              <a:solidFill>
                <a:srgbClr val="FF0000"/>
              </a:solidFill>
              <a:latin typeface="Times New Roman" panose="02020603050405020304" pitchFamily="18" charset="0"/>
              <a:cs typeface="Times New Roman" panose="02020603050405020304" pitchFamily="18" charset="0"/>
            </a:endParaRPr>
          </a:p>
        </p:txBody>
      </p:sp>
      <p:sp>
        <p:nvSpPr>
          <p:cNvPr id="4" name="Dátum helye 3"/>
          <p:cNvSpPr>
            <a:spLocks noGrp="1"/>
          </p:cNvSpPr>
          <p:nvPr>
            <p:ph type="dt" sz="half" idx="10"/>
          </p:nvPr>
        </p:nvSpPr>
        <p:spPr>
          <a:pattFill prst="pct90">
            <a:fgClr>
              <a:srgbClr val="CFE2E7"/>
            </a:fgClr>
            <a:bgClr>
              <a:schemeClr val="bg1"/>
            </a:bgClr>
          </a:pattFill>
        </p:spPr>
        <p:txBody>
          <a:bodyPr/>
          <a:lstStyle/>
          <a:p>
            <a:fld id="{32BE9918-6E62-4A41-AD44-DCAD9F65D5D3}" type="datetime1">
              <a:rPr lang="hu-HU" smtClean="0">
                <a:solidFill>
                  <a:schemeClr val="tx1"/>
                </a:solidFill>
              </a:rPr>
              <a:t>2020.02.26.</a:t>
            </a:fld>
            <a:endParaRPr lang="hu-HU" dirty="0">
              <a:solidFill>
                <a:schemeClr val="tx1"/>
              </a:solidFill>
            </a:endParaRPr>
          </a:p>
        </p:txBody>
      </p:sp>
      <p:sp>
        <p:nvSpPr>
          <p:cNvPr id="8" name="Téglalap 7"/>
          <p:cNvSpPr/>
          <p:nvPr/>
        </p:nvSpPr>
        <p:spPr>
          <a:xfrm>
            <a:off x="964493" y="757962"/>
            <a:ext cx="402336" cy="400110"/>
          </a:xfrm>
          <a:prstGeom prst="rect">
            <a:avLst/>
          </a:prstGeom>
        </p:spPr>
        <p:txBody>
          <a:bodyPr wrap="square">
            <a:spAutoFit/>
          </a:bodyPr>
          <a:lstStyle/>
          <a:p>
            <a:r>
              <a:rPr lang="hu-HU" sz="2000" dirty="0">
                <a:solidFill>
                  <a:schemeClr val="bg1"/>
                </a:solidFill>
              </a:rPr>
              <a:t>8</a:t>
            </a:r>
          </a:p>
        </p:txBody>
      </p:sp>
      <p:graphicFrame>
        <p:nvGraphicFramePr>
          <p:cNvPr id="12" name="Táblázat 11">
            <a:extLst>
              <a:ext uri="{FF2B5EF4-FFF2-40B4-BE49-F238E27FC236}">
                <a16:creationId xmlns="" xmlns:a16="http://schemas.microsoft.com/office/drawing/2014/main" id="{18419A8A-8168-45BC-BAF1-E6E79B7B7988}"/>
              </a:ext>
            </a:extLst>
          </p:cNvPr>
          <p:cNvGraphicFramePr>
            <a:graphicFrameLocks noGrp="1"/>
          </p:cNvGraphicFramePr>
          <p:nvPr>
            <p:extLst>
              <p:ext uri="{D42A27DB-BD31-4B8C-83A1-F6EECF244321}">
                <p14:modId xmlns:p14="http://schemas.microsoft.com/office/powerpoint/2010/main" val="3251804239"/>
              </p:ext>
            </p:extLst>
          </p:nvPr>
        </p:nvGraphicFramePr>
        <p:xfrm>
          <a:off x="2198681" y="3817842"/>
          <a:ext cx="7994859" cy="1853948"/>
        </p:xfrm>
        <a:graphic>
          <a:graphicData uri="http://schemas.openxmlformats.org/drawingml/2006/table">
            <a:tbl>
              <a:tblPr firstRow="1" firstCol="1" lastRow="1" lastCol="1" bandRow="1" bandCol="1">
                <a:tableStyleId>{5C22544A-7EE6-4342-B048-85BDC9FD1C3A}</a:tableStyleId>
              </a:tblPr>
              <a:tblGrid>
                <a:gridCol w="4629576">
                  <a:extLst>
                    <a:ext uri="{9D8B030D-6E8A-4147-A177-3AD203B41FA5}">
                      <a16:colId xmlns="" xmlns:a16="http://schemas.microsoft.com/office/drawing/2014/main" val="1701929978"/>
                    </a:ext>
                  </a:extLst>
                </a:gridCol>
                <a:gridCol w="3365283">
                  <a:extLst>
                    <a:ext uri="{9D8B030D-6E8A-4147-A177-3AD203B41FA5}">
                      <a16:colId xmlns="" xmlns:a16="http://schemas.microsoft.com/office/drawing/2014/main" val="3478040378"/>
                    </a:ext>
                  </a:extLst>
                </a:gridCol>
              </a:tblGrid>
              <a:tr h="1218392">
                <a:tc>
                  <a:txBody>
                    <a:bodyPr/>
                    <a:lstStyle/>
                    <a:p>
                      <a:pPr marL="1210945" marR="1206500" algn="ctr">
                        <a:lnSpc>
                          <a:spcPts val="1370"/>
                        </a:lnSpc>
                        <a:spcBef>
                          <a:spcPts val="25"/>
                        </a:spcBef>
                        <a:spcAft>
                          <a:spcPts val="0"/>
                        </a:spcAft>
                      </a:pPr>
                      <a:r>
                        <a:rPr lang="hu-HU" sz="1600" dirty="0">
                          <a:effectLst/>
                        </a:rPr>
                        <a:t>Kategória</a:t>
                      </a:r>
                      <a:endParaRPr lang="hu-HU"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07085" marR="800735" algn="ctr">
                        <a:lnSpc>
                          <a:spcPts val="1370"/>
                        </a:lnSpc>
                        <a:spcBef>
                          <a:spcPts val="25"/>
                        </a:spcBef>
                        <a:spcAft>
                          <a:spcPts val="0"/>
                        </a:spcAft>
                      </a:pPr>
                      <a:r>
                        <a:rPr lang="hu-HU" sz="1600" dirty="0">
                          <a:effectLst/>
                        </a:rPr>
                        <a:t>U14-U19</a:t>
                      </a:r>
                      <a:endParaRPr lang="hu-HU"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505876671"/>
                  </a:ext>
                </a:extLst>
              </a:tr>
              <a:tr h="317778">
                <a:tc>
                  <a:txBody>
                    <a:bodyPr/>
                    <a:lstStyle/>
                    <a:p>
                      <a:pPr marL="16510">
                        <a:lnSpc>
                          <a:spcPts val="1370"/>
                        </a:lnSpc>
                        <a:spcAft>
                          <a:spcPts val="0"/>
                        </a:spcAft>
                      </a:pPr>
                      <a:r>
                        <a:rPr lang="hu-HU" sz="1600">
                          <a:effectLst/>
                        </a:rPr>
                        <a:t>Országos bajnokság</a:t>
                      </a:r>
                      <a:endParaRPr lang="hu-HU" sz="16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gn="r">
                        <a:lnSpc>
                          <a:spcPts val="1370"/>
                        </a:lnSpc>
                        <a:spcAft>
                          <a:spcPts val="0"/>
                        </a:spcAft>
                      </a:pPr>
                      <a:r>
                        <a:rPr lang="hu-HU" sz="1600" dirty="0">
                          <a:effectLst/>
                        </a:rPr>
                        <a:t>2.000.000</a:t>
                      </a:r>
                      <a:endParaRPr lang="hu-HU"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300658162"/>
                  </a:ext>
                </a:extLst>
              </a:tr>
              <a:tr h="317778">
                <a:tc>
                  <a:txBody>
                    <a:bodyPr/>
                    <a:lstStyle/>
                    <a:p>
                      <a:pPr marL="16510">
                        <a:lnSpc>
                          <a:spcPts val="1370"/>
                        </a:lnSpc>
                        <a:spcAft>
                          <a:spcPts val="0"/>
                        </a:spcAft>
                      </a:pPr>
                      <a:r>
                        <a:rPr lang="hu-HU" sz="1600" dirty="0">
                          <a:solidFill>
                            <a:srgbClr val="FF0000"/>
                          </a:solidFill>
                          <a:effectLst/>
                        </a:rPr>
                        <a:t>Megyei bajnokság</a:t>
                      </a:r>
                      <a:endParaRPr lang="hu-HU"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7945" algn="r">
                        <a:lnSpc>
                          <a:spcPts val="1370"/>
                        </a:lnSpc>
                        <a:spcAft>
                          <a:spcPts val="0"/>
                        </a:spcAft>
                      </a:pPr>
                      <a:r>
                        <a:rPr lang="hu-HU" sz="1600" dirty="0">
                          <a:solidFill>
                            <a:srgbClr val="FF0000"/>
                          </a:solidFill>
                          <a:effectLst/>
                        </a:rPr>
                        <a:t>1.500.000</a:t>
                      </a:r>
                      <a:endParaRPr lang="hu-HU" sz="16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793107686"/>
                  </a:ext>
                </a:extLst>
              </a:tr>
            </a:tbl>
          </a:graphicData>
        </a:graphic>
      </p:graphicFrame>
      <p:sp>
        <p:nvSpPr>
          <p:cNvPr id="13" name="Rectangle 4">
            <a:extLst>
              <a:ext uri="{FF2B5EF4-FFF2-40B4-BE49-F238E27FC236}">
                <a16:creationId xmlns="" xmlns:a16="http://schemas.microsoft.com/office/drawing/2014/main" id="{3109F2E9-3313-4C4A-B237-7DB9288B4A93}"/>
              </a:ext>
            </a:extLst>
          </p:cNvPr>
          <p:cNvSpPr>
            <a:spLocks noChangeArrowheads="1"/>
          </p:cNvSpPr>
          <p:nvPr/>
        </p:nvSpPr>
        <p:spPr bwMode="auto">
          <a:xfrm>
            <a:off x="114509" y="3663950"/>
            <a:ext cx="17366394" cy="44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1837524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592925" y="624110"/>
            <a:ext cx="8911687" cy="683482"/>
          </a:xfrm>
        </p:spPr>
        <p:txBody>
          <a:bodyPr/>
          <a:lstStyle/>
          <a:p>
            <a:pPr algn="ctr"/>
            <a:r>
              <a:rPr lang="hu-HU" b="1" dirty="0">
                <a:solidFill>
                  <a:schemeClr val="tx1"/>
                </a:solidFill>
                <a:latin typeface="Times New Roman" panose="02020603050405020304" pitchFamily="18" charset="0"/>
                <a:cs typeface="Times New Roman" panose="02020603050405020304" pitchFamily="18" charset="0"/>
              </a:rPr>
              <a:t>Női és férfi futsal</a:t>
            </a:r>
            <a:endParaRPr lang="hu-HU" dirty="0">
              <a:solidFill>
                <a:schemeClr val="tx1"/>
              </a:solidFill>
            </a:endParaRPr>
          </a:p>
        </p:txBody>
      </p:sp>
      <p:graphicFrame>
        <p:nvGraphicFramePr>
          <p:cNvPr id="6" name="Tartalom helye 5">
            <a:extLst>
              <a:ext uri="{FF2B5EF4-FFF2-40B4-BE49-F238E27FC236}">
                <a16:creationId xmlns="" xmlns:a16="http://schemas.microsoft.com/office/drawing/2014/main" id="{E9175B03-7CBE-4E07-A655-306E71AC9E01}"/>
              </a:ext>
            </a:extLst>
          </p:cNvPr>
          <p:cNvGraphicFramePr>
            <a:graphicFrameLocks noGrp="1"/>
          </p:cNvGraphicFramePr>
          <p:nvPr>
            <p:ph idx="1"/>
            <p:extLst>
              <p:ext uri="{D42A27DB-BD31-4B8C-83A1-F6EECF244321}">
                <p14:modId xmlns:p14="http://schemas.microsoft.com/office/powerpoint/2010/main" val="856214190"/>
              </p:ext>
            </p:extLst>
          </p:nvPr>
        </p:nvGraphicFramePr>
        <p:xfrm>
          <a:off x="1617769" y="1307592"/>
          <a:ext cx="8911687" cy="1306300"/>
        </p:xfrm>
        <a:graphic>
          <a:graphicData uri="http://schemas.openxmlformats.org/drawingml/2006/table">
            <a:tbl>
              <a:tblPr firstRow="1" firstCol="1" bandRow="1">
                <a:tableStyleId>{5C22544A-7EE6-4342-B048-85BDC9FD1C3A}</a:tableStyleId>
              </a:tblPr>
              <a:tblGrid>
                <a:gridCol w="4996806">
                  <a:extLst>
                    <a:ext uri="{9D8B030D-6E8A-4147-A177-3AD203B41FA5}">
                      <a16:colId xmlns="" xmlns:a16="http://schemas.microsoft.com/office/drawing/2014/main" val="1535439824"/>
                    </a:ext>
                  </a:extLst>
                </a:gridCol>
                <a:gridCol w="3914881">
                  <a:extLst>
                    <a:ext uri="{9D8B030D-6E8A-4147-A177-3AD203B41FA5}">
                      <a16:colId xmlns="" xmlns:a16="http://schemas.microsoft.com/office/drawing/2014/main" val="587718545"/>
                    </a:ext>
                  </a:extLst>
                </a:gridCol>
              </a:tblGrid>
              <a:tr h="326575">
                <a:tc>
                  <a:txBody>
                    <a:bodyPr/>
                    <a:lstStyle/>
                    <a:p>
                      <a:pPr algn="ctr">
                        <a:spcAft>
                          <a:spcPts val="0"/>
                        </a:spcAft>
                      </a:pPr>
                      <a:r>
                        <a:rPr lang="hu-HU" sz="1200">
                          <a:effectLst/>
                        </a:rPr>
                        <a:t>Kategória</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hu-HU" sz="1200">
                          <a:effectLst/>
                        </a:rPr>
                        <a:t>Támogatási összeg</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132117489"/>
                  </a:ext>
                </a:extLst>
              </a:tr>
              <a:tr h="326575">
                <a:tc>
                  <a:txBody>
                    <a:bodyPr/>
                    <a:lstStyle/>
                    <a:p>
                      <a:pPr algn="ctr">
                        <a:spcAft>
                          <a:spcPts val="0"/>
                        </a:spcAft>
                      </a:pPr>
                      <a:r>
                        <a:rPr lang="hu-HU" sz="1200" dirty="0">
                          <a:effectLst/>
                        </a:rPr>
                        <a:t>Országos bajnokság</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hu-HU" sz="1200">
                          <a:effectLst/>
                        </a:rPr>
                        <a:t>2.000.000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94120192"/>
                  </a:ext>
                </a:extLst>
              </a:tr>
              <a:tr h="326575">
                <a:tc>
                  <a:txBody>
                    <a:bodyPr/>
                    <a:lstStyle/>
                    <a:p>
                      <a:pPr algn="ctr">
                        <a:spcAft>
                          <a:spcPts val="0"/>
                        </a:spcAft>
                      </a:pPr>
                      <a:r>
                        <a:rPr lang="hu-HU" sz="1200">
                          <a:effectLst/>
                        </a:rPr>
                        <a:t>Megyei bajnokság</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hu-HU" sz="1200">
                          <a:effectLst/>
                        </a:rPr>
                        <a:t>1.500.000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3261456051"/>
                  </a:ext>
                </a:extLst>
              </a:tr>
              <a:tr h="326575">
                <a:tc>
                  <a:txBody>
                    <a:bodyPr/>
                    <a:lstStyle/>
                    <a:p>
                      <a:pPr algn="ctr">
                        <a:spcAft>
                          <a:spcPts val="0"/>
                        </a:spcAft>
                      </a:pPr>
                      <a:r>
                        <a:rPr lang="hu-HU" sz="1200">
                          <a:effectLst/>
                        </a:rPr>
                        <a:t>Bozsik téli torna</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hu-HU" sz="1200" dirty="0">
                          <a:effectLst/>
                        </a:rPr>
                        <a:t>500.000</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 xmlns:a16="http://schemas.microsoft.com/office/drawing/2014/main" val="280125183"/>
                  </a:ext>
                </a:extLst>
              </a:tr>
            </a:tbl>
          </a:graphicData>
        </a:graphic>
      </p:graphicFrame>
      <p:sp>
        <p:nvSpPr>
          <p:cNvPr id="4" name="Dátum helye 3"/>
          <p:cNvSpPr>
            <a:spLocks noGrp="1"/>
          </p:cNvSpPr>
          <p:nvPr>
            <p:ph type="dt" sz="half" idx="10"/>
          </p:nvPr>
        </p:nvSpPr>
        <p:spPr/>
        <p:txBody>
          <a:bodyPr/>
          <a:lstStyle/>
          <a:p>
            <a:fld id="{F9566E1B-EC33-40CF-B400-3BE399D1A4A8}" type="datetime1">
              <a:rPr lang="hu-HU" smtClean="0">
                <a:solidFill>
                  <a:schemeClr val="tx1">
                    <a:lumMod val="95000"/>
                    <a:lumOff val="5000"/>
                  </a:schemeClr>
                </a:solidFill>
              </a:rPr>
              <a:t>2020.02.26.</a:t>
            </a:fld>
            <a:endParaRPr lang="hu-HU" dirty="0">
              <a:solidFill>
                <a:schemeClr val="tx1">
                  <a:lumMod val="95000"/>
                  <a:lumOff val="5000"/>
                </a:schemeClr>
              </a:solidFill>
            </a:endParaRPr>
          </a:p>
        </p:txBody>
      </p:sp>
      <p:sp>
        <p:nvSpPr>
          <p:cNvPr id="5" name="Dia számának helye 4"/>
          <p:cNvSpPr>
            <a:spLocks noGrp="1"/>
          </p:cNvSpPr>
          <p:nvPr>
            <p:ph type="sldNum" sz="quarter" idx="12"/>
          </p:nvPr>
        </p:nvSpPr>
        <p:spPr/>
        <p:txBody>
          <a:bodyPr/>
          <a:lstStyle/>
          <a:p>
            <a:fld id="{8C1FF033-DBAB-4004-85CB-90ACA4CA01AE}" type="slidenum">
              <a:rPr lang="hu-HU" smtClean="0"/>
              <a:t>16</a:t>
            </a:fld>
            <a:endParaRPr lang="hu-HU" dirty="0"/>
          </a:p>
        </p:txBody>
      </p:sp>
      <p:sp>
        <p:nvSpPr>
          <p:cNvPr id="7" name="Rectangle 1">
            <a:extLst>
              <a:ext uri="{FF2B5EF4-FFF2-40B4-BE49-F238E27FC236}">
                <a16:creationId xmlns="" xmlns:a16="http://schemas.microsoft.com/office/drawing/2014/main" id="{268F4A9E-F619-47D5-83CD-3F23163EAD14}"/>
              </a:ext>
            </a:extLst>
          </p:cNvPr>
          <p:cNvSpPr>
            <a:spLocks noChangeArrowheads="1"/>
          </p:cNvSpPr>
          <p:nvPr/>
        </p:nvSpPr>
        <p:spPr bwMode="auto">
          <a:xfrm>
            <a:off x="-7542150" y="-1764146"/>
            <a:ext cx="28767449" cy="67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8" name="Táblázat 7">
            <a:extLst>
              <a:ext uri="{FF2B5EF4-FFF2-40B4-BE49-F238E27FC236}">
                <a16:creationId xmlns="" xmlns:a16="http://schemas.microsoft.com/office/drawing/2014/main" id="{4A5F31C5-563E-449E-B2C4-13F2BE8D5449}"/>
              </a:ext>
            </a:extLst>
          </p:cNvPr>
          <p:cNvGraphicFramePr>
            <a:graphicFrameLocks noGrp="1"/>
          </p:cNvGraphicFramePr>
          <p:nvPr>
            <p:extLst>
              <p:ext uri="{D42A27DB-BD31-4B8C-83A1-F6EECF244321}">
                <p14:modId xmlns:p14="http://schemas.microsoft.com/office/powerpoint/2010/main" val="2919505217"/>
              </p:ext>
            </p:extLst>
          </p:nvPr>
        </p:nvGraphicFramePr>
        <p:xfrm>
          <a:off x="1325647" y="2686929"/>
          <a:ext cx="10772568" cy="3671856"/>
        </p:xfrm>
        <a:graphic>
          <a:graphicData uri="http://schemas.openxmlformats.org/drawingml/2006/table">
            <a:tbl>
              <a:tblPr firstRow="1" firstCol="1" bandRow="1">
                <a:tableStyleId>{5C22544A-7EE6-4342-B048-85BDC9FD1C3A}</a:tableStyleId>
              </a:tblPr>
              <a:tblGrid>
                <a:gridCol w="1171311">
                  <a:extLst>
                    <a:ext uri="{9D8B030D-6E8A-4147-A177-3AD203B41FA5}">
                      <a16:colId xmlns="" xmlns:a16="http://schemas.microsoft.com/office/drawing/2014/main" val="2373035869"/>
                    </a:ext>
                  </a:extLst>
                </a:gridCol>
                <a:gridCol w="1081210">
                  <a:extLst>
                    <a:ext uri="{9D8B030D-6E8A-4147-A177-3AD203B41FA5}">
                      <a16:colId xmlns="" xmlns:a16="http://schemas.microsoft.com/office/drawing/2014/main" val="2881984750"/>
                    </a:ext>
                  </a:extLst>
                </a:gridCol>
                <a:gridCol w="1081210">
                  <a:extLst>
                    <a:ext uri="{9D8B030D-6E8A-4147-A177-3AD203B41FA5}">
                      <a16:colId xmlns="" xmlns:a16="http://schemas.microsoft.com/office/drawing/2014/main" val="2730621564"/>
                    </a:ext>
                  </a:extLst>
                </a:gridCol>
                <a:gridCol w="1511558">
                  <a:extLst>
                    <a:ext uri="{9D8B030D-6E8A-4147-A177-3AD203B41FA5}">
                      <a16:colId xmlns="" xmlns:a16="http://schemas.microsoft.com/office/drawing/2014/main" val="2331807213"/>
                    </a:ext>
                  </a:extLst>
                </a:gridCol>
                <a:gridCol w="1512744">
                  <a:extLst>
                    <a:ext uri="{9D8B030D-6E8A-4147-A177-3AD203B41FA5}">
                      <a16:colId xmlns="" xmlns:a16="http://schemas.microsoft.com/office/drawing/2014/main" val="3431016797"/>
                    </a:ext>
                  </a:extLst>
                </a:gridCol>
                <a:gridCol w="1512744">
                  <a:extLst>
                    <a:ext uri="{9D8B030D-6E8A-4147-A177-3AD203B41FA5}">
                      <a16:colId xmlns="" xmlns:a16="http://schemas.microsoft.com/office/drawing/2014/main" val="48920466"/>
                    </a:ext>
                  </a:extLst>
                </a:gridCol>
                <a:gridCol w="1679905">
                  <a:extLst>
                    <a:ext uri="{9D8B030D-6E8A-4147-A177-3AD203B41FA5}">
                      <a16:colId xmlns="" xmlns:a16="http://schemas.microsoft.com/office/drawing/2014/main" val="788966323"/>
                    </a:ext>
                  </a:extLst>
                </a:gridCol>
                <a:gridCol w="1221886">
                  <a:extLst>
                    <a:ext uri="{9D8B030D-6E8A-4147-A177-3AD203B41FA5}">
                      <a16:colId xmlns="" xmlns:a16="http://schemas.microsoft.com/office/drawing/2014/main" val="2264511370"/>
                    </a:ext>
                  </a:extLst>
                </a:gridCol>
              </a:tblGrid>
              <a:tr h="746468">
                <a:tc>
                  <a:txBody>
                    <a:bodyPr/>
                    <a:lstStyle/>
                    <a:p>
                      <a:pPr algn="ctr">
                        <a:spcAft>
                          <a:spcPts val="0"/>
                        </a:spcAft>
                      </a:pPr>
                      <a:r>
                        <a:rPr lang="hu-HU" sz="1200" dirty="0">
                          <a:effectLst/>
                        </a:rPr>
                        <a:t>Kategória</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benevezett csapatok min. száma</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benevezett klubok min. száma</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mérkőzések</a:t>
                      </a:r>
                    </a:p>
                    <a:p>
                      <a:pPr algn="ctr">
                        <a:spcAft>
                          <a:spcPts val="0"/>
                        </a:spcAft>
                      </a:pPr>
                      <a:r>
                        <a:rPr lang="hu-HU" sz="1200" dirty="0">
                          <a:effectLst/>
                        </a:rPr>
                        <a:t>min. száma</a:t>
                      </a:r>
                    </a:p>
                    <a:p>
                      <a:pPr algn="ctr">
                        <a:spcAft>
                          <a:spcPts val="0"/>
                        </a:spcAft>
                      </a:pPr>
                      <a:r>
                        <a:rPr lang="hu-HU" sz="1200" dirty="0">
                          <a:effectLst/>
                        </a:rPr>
                        <a:t>/ csapat</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játéknapok (események) min. száma</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lebonyolítási szisztéma</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egy mérkőzés minimális játékideje</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megjegyzés</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extLst>
                  <a:ext uri="{0D108BD9-81ED-4DB2-BD59-A6C34878D82A}">
                    <a16:rowId xmlns="" xmlns:a16="http://schemas.microsoft.com/office/drawing/2014/main" val="3301553864"/>
                  </a:ext>
                </a:extLst>
              </a:tr>
              <a:tr h="758404">
                <a:tc>
                  <a:txBody>
                    <a:bodyPr/>
                    <a:lstStyle/>
                    <a:p>
                      <a:pPr algn="ctr">
                        <a:spcAft>
                          <a:spcPts val="0"/>
                        </a:spcAft>
                      </a:pPr>
                      <a:r>
                        <a:rPr lang="hu-HU" sz="1200">
                          <a:effectLst/>
                        </a:rPr>
                        <a:t>Országos bajnokság</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gridSpan="4">
                  <a:txBody>
                    <a:bodyPr/>
                    <a:lstStyle/>
                    <a:p>
                      <a:pPr algn="ctr">
                        <a:spcAft>
                          <a:spcPts val="0"/>
                        </a:spcAft>
                      </a:pPr>
                      <a:r>
                        <a:rPr lang="hu-HU" sz="1200" dirty="0">
                          <a:effectLst/>
                        </a:rPr>
                        <a:t>Az MLSZ által szervezett országos verseny az abban részt vevő csapatok számától függetlenül bajnokságnak minősíthető.</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spcAft>
                          <a:spcPts val="0"/>
                        </a:spcAft>
                      </a:pPr>
                      <a:r>
                        <a:rPr lang="hu-HU" sz="1200" dirty="0">
                          <a:effectLst/>
                        </a:rPr>
                        <a:t>bajnoki rendszerű</a:t>
                      </a:r>
                    </a:p>
                    <a:p>
                      <a:pPr algn="ctr">
                        <a:spcAft>
                          <a:spcPts val="0"/>
                        </a:spcAft>
                      </a:pPr>
                      <a:r>
                        <a:rPr lang="hu-HU" sz="1200" dirty="0">
                          <a:effectLst/>
                        </a:rPr>
                        <a:t>(1 nap 1 meccs)</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fiú U20, U17, U18</a:t>
                      </a:r>
                    </a:p>
                    <a:p>
                      <a:pPr algn="ctr">
                        <a:spcAft>
                          <a:spcPts val="0"/>
                        </a:spcAft>
                      </a:pPr>
                      <a:r>
                        <a:rPr lang="hu-HU" sz="1200">
                          <a:effectLst/>
                        </a:rPr>
                        <a:t>leány U17</a:t>
                      </a:r>
                    </a:p>
                    <a:p>
                      <a:pPr algn="ctr">
                        <a:spcAft>
                          <a:spcPts val="0"/>
                        </a:spcAft>
                      </a:pPr>
                      <a:r>
                        <a:rPr lang="hu-HU" sz="1200">
                          <a:effectLst/>
                        </a:rPr>
                        <a:t>2x20 perc tiszta játékidő</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tc>
                <a:extLst>
                  <a:ext uri="{0D108BD9-81ED-4DB2-BD59-A6C34878D82A}">
                    <a16:rowId xmlns="" xmlns:a16="http://schemas.microsoft.com/office/drawing/2014/main" val="2260478976"/>
                  </a:ext>
                </a:extLst>
              </a:tr>
              <a:tr h="839776">
                <a:tc>
                  <a:txBody>
                    <a:bodyPr/>
                    <a:lstStyle/>
                    <a:p>
                      <a:pPr algn="ctr">
                        <a:spcAft>
                          <a:spcPts val="0"/>
                        </a:spcAft>
                      </a:pPr>
                      <a:r>
                        <a:rPr lang="hu-HU" sz="1200">
                          <a:effectLst/>
                        </a:rPr>
                        <a:t>Megyei (régiós) bajnokság</a:t>
                      </a:r>
                    </a:p>
                    <a:p>
                      <a:pPr algn="ctr">
                        <a:spcAft>
                          <a:spcPts val="0"/>
                        </a:spcAft>
                      </a:pPr>
                      <a:r>
                        <a:rPr lang="hu-HU" sz="1200">
                          <a:effectLst/>
                        </a:rPr>
                        <a:t>U17-U20</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8</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7</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14</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14</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bajnoki rendszerű</a:t>
                      </a:r>
                    </a:p>
                    <a:p>
                      <a:pPr algn="ctr">
                        <a:spcAft>
                          <a:spcPts val="0"/>
                        </a:spcAft>
                      </a:pPr>
                      <a:r>
                        <a:rPr lang="hu-HU" sz="1200">
                          <a:effectLst/>
                        </a:rPr>
                        <a:t>(1 nap 1 meccs)</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2x20 perc tiszta játékidő</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egész éves bajnokság</a:t>
                      </a:r>
                    </a:p>
                    <a:p>
                      <a:pPr algn="ctr">
                        <a:spcAft>
                          <a:spcPts val="0"/>
                        </a:spcAft>
                      </a:pPr>
                      <a:r>
                        <a:rPr lang="hu-HU" sz="1200">
                          <a:effectLst/>
                        </a:rPr>
                        <a:t>havi 1-2 fordulóval </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tc>
                <a:extLst>
                  <a:ext uri="{0D108BD9-81ED-4DB2-BD59-A6C34878D82A}">
                    <a16:rowId xmlns="" xmlns:a16="http://schemas.microsoft.com/office/drawing/2014/main" val="4163968275"/>
                  </a:ext>
                </a:extLst>
              </a:tr>
              <a:tr h="1327208">
                <a:tc>
                  <a:txBody>
                    <a:bodyPr/>
                    <a:lstStyle/>
                    <a:p>
                      <a:pPr algn="ctr">
                        <a:spcAft>
                          <a:spcPts val="0"/>
                        </a:spcAft>
                      </a:pPr>
                      <a:r>
                        <a:rPr lang="hu-HU" sz="1200">
                          <a:effectLst/>
                        </a:rPr>
                        <a:t>Megyei (régiós) torna</a:t>
                      </a:r>
                    </a:p>
                    <a:p>
                      <a:pPr algn="ctr">
                        <a:spcAft>
                          <a:spcPts val="0"/>
                        </a:spcAft>
                      </a:pPr>
                      <a:r>
                        <a:rPr lang="hu-HU" sz="1200">
                          <a:effectLst/>
                        </a:rPr>
                        <a:t>U15</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8</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a:effectLst/>
                        </a:rPr>
                        <a:t>7</a:t>
                      </a:r>
                      <a:endParaRPr lang="hu-HU" sz="120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16 (rájátszással)</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7-</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bajnoki rendszerű</a:t>
                      </a:r>
                    </a:p>
                    <a:p>
                      <a:pPr algn="ctr">
                        <a:spcAft>
                          <a:spcPts val="0"/>
                        </a:spcAft>
                      </a:pPr>
                      <a:r>
                        <a:rPr lang="hu-HU" sz="1200" dirty="0">
                          <a:effectLst/>
                        </a:rPr>
                        <a:t>(1 nap 2 vagy 3 meccs)</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U15: 2X20 perc tiszta játékidő</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nchor="ctr"/>
                </a:tc>
                <a:tc>
                  <a:txBody>
                    <a:bodyPr/>
                    <a:lstStyle/>
                    <a:p>
                      <a:pPr algn="ctr">
                        <a:spcAft>
                          <a:spcPts val="0"/>
                        </a:spcAft>
                      </a:pPr>
                      <a:r>
                        <a:rPr lang="hu-HU" sz="1200" dirty="0">
                          <a:effectLst/>
                        </a:rPr>
                        <a:t>egész éves bajnokság</a:t>
                      </a:r>
                    </a:p>
                    <a:p>
                      <a:pPr algn="ctr">
                        <a:spcAft>
                          <a:spcPts val="0"/>
                        </a:spcAft>
                      </a:pPr>
                      <a:r>
                        <a:rPr lang="hu-HU" sz="1200" dirty="0">
                          <a:effectLst/>
                        </a:rPr>
                        <a:t>havi 1-2 fordulóval, hétvégi játéknapokkal</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782" marR="37782" marT="0" marB="0"/>
                </a:tc>
                <a:extLst>
                  <a:ext uri="{0D108BD9-81ED-4DB2-BD59-A6C34878D82A}">
                    <a16:rowId xmlns="" xmlns:a16="http://schemas.microsoft.com/office/drawing/2014/main" val="3908667704"/>
                  </a:ext>
                </a:extLst>
              </a:tr>
            </a:tbl>
          </a:graphicData>
        </a:graphic>
      </p:graphicFrame>
    </p:spTree>
    <p:extLst>
      <p:ext uri="{BB962C8B-B14F-4D97-AF65-F5344CB8AC3E}">
        <p14:creationId xmlns:p14="http://schemas.microsoft.com/office/powerpoint/2010/main" val="2834347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325757" y="624110"/>
            <a:ext cx="9440673" cy="674338"/>
          </a:xfrm>
        </p:spPr>
        <p:txBody>
          <a:bodyPr>
            <a:normAutofit/>
          </a:bodyPr>
          <a:lstStyle/>
          <a:p>
            <a:pPr algn="ctr"/>
            <a:r>
              <a:rPr lang="hu-HU" dirty="0">
                <a:solidFill>
                  <a:schemeClr val="tx1"/>
                </a:solidFill>
              </a:rPr>
              <a:t>Futsal tervezet 2020/2021</a:t>
            </a:r>
          </a:p>
        </p:txBody>
      </p:sp>
      <p:sp>
        <p:nvSpPr>
          <p:cNvPr id="3" name="Tartalom helye 2"/>
          <p:cNvSpPr>
            <a:spLocks noGrp="1"/>
          </p:cNvSpPr>
          <p:nvPr>
            <p:ph idx="1"/>
          </p:nvPr>
        </p:nvSpPr>
        <p:spPr>
          <a:xfrm>
            <a:off x="1869743" y="1460311"/>
            <a:ext cx="10044754" cy="4831308"/>
          </a:xfrm>
        </p:spPr>
        <p:txBody>
          <a:bodyPr>
            <a:normAutofit/>
          </a:bodyPr>
          <a:lstStyle/>
          <a:p>
            <a:pPr marL="0" indent="0">
              <a:buNone/>
            </a:pPr>
            <a:r>
              <a:rPr lang="hu-HU" sz="2000" b="1" u="sng" dirty="0"/>
              <a:t>A verzió</a:t>
            </a:r>
            <a:r>
              <a:rPr lang="hu-HU" b="1" u="sng" dirty="0"/>
              <a:t>: </a:t>
            </a:r>
            <a:r>
              <a:rPr lang="hu-HU" b="1" dirty="0"/>
              <a:t>maradnak a 2019/2020-as korosztályok és a lebonyolítási forma a nevezési díj 90% díjcsökkentéssel támogatva (1500 Ft/csapat), viszont TAO támogatás nem igényelhető rá.</a:t>
            </a:r>
          </a:p>
          <a:p>
            <a:pPr marL="0" indent="0">
              <a:buNone/>
            </a:pPr>
            <a:r>
              <a:rPr lang="hu-HU" b="1" dirty="0"/>
              <a:t>Ebben az esetben a következő korosztályoknak lesz torna kiírva </a:t>
            </a:r>
            <a:endParaRPr lang="hu-HU" b="1" dirty="0" smtClean="0"/>
          </a:p>
          <a:p>
            <a:r>
              <a:rPr lang="hu-HU" b="1" u="sng" dirty="0" smtClean="0"/>
              <a:t>Férfi</a:t>
            </a:r>
            <a:r>
              <a:rPr lang="hu-HU" b="1" u="sng" dirty="0"/>
              <a:t>:</a:t>
            </a:r>
          </a:p>
          <a:p>
            <a:r>
              <a:rPr lang="hu-HU" b="1" dirty="0"/>
              <a:t>Felnőtt</a:t>
            </a:r>
          </a:p>
          <a:p>
            <a:r>
              <a:rPr lang="hu-HU" b="1" dirty="0" smtClean="0"/>
              <a:t>U15</a:t>
            </a:r>
            <a:endParaRPr lang="hu-HU" b="1" dirty="0"/>
          </a:p>
          <a:p>
            <a:r>
              <a:rPr lang="hu-HU" b="1" dirty="0" smtClean="0"/>
              <a:t>U13</a:t>
            </a:r>
            <a:endParaRPr lang="hu-HU" b="1" dirty="0"/>
          </a:p>
          <a:p>
            <a:r>
              <a:rPr lang="hu-HU" b="1" dirty="0"/>
              <a:t>U11 </a:t>
            </a:r>
          </a:p>
          <a:p>
            <a:pPr marL="0" indent="0">
              <a:buNone/>
            </a:pPr>
            <a:r>
              <a:rPr lang="hu-HU" sz="2000" b="1" u="sng" dirty="0" smtClean="0"/>
              <a:t>B </a:t>
            </a:r>
            <a:r>
              <a:rPr lang="hu-HU" sz="2000" b="1" u="sng" dirty="0"/>
              <a:t>verzió: </a:t>
            </a:r>
            <a:r>
              <a:rPr lang="hu-HU" b="1" dirty="0"/>
              <a:t>megpróbálkozunk egy-egy korosztályban éves bajnoki rendszerrel.</a:t>
            </a:r>
          </a:p>
          <a:p>
            <a:r>
              <a:rPr lang="hu-HU" b="1" dirty="0"/>
              <a:t>A sportszervezetek jelezzék ha van ilyen igény. </a:t>
            </a:r>
          </a:p>
        </p:txBody>
      </p:sp>
      <p:sp>
        <p:nvSpPr>
          <p:cNvPr id="4" name="Dátum helye 3"/>
          <p:cNvSpPr>
            <a:spLocks noGrp="1"/>
          </p:cNvSpPr>
          <p:nvPr>
            <p:ph type="dt" sz="half" idx="10"/>
          </p:nvPr>
        </p:nvSpPr>
        <p:spPr/>
        <p:txBody>
          <a:bodyPr/>
          <a:lstStyle/>
          <a:p>
            <a:fld id="{F9566E1B-EC33-40CF-B400-3BE399D1A4A8}" type="datetime1">
              <a:rPr lang="hu-HU" smtClean="0">
                <a:solidFill>
                  <a:schemeClr val="tx1">
                    <a:lumMod val="95000"/>
                    <a:lumOff val="5000"/>
                  </a:schemeClr>
                </a:solidFill>
              </a:rPr>
              <a:t>2020.02.26.</a:t>
            </a:fld>
            <a:endParaRPr lang="hu-HU" dirty="0">
              <a:solidFill>
                <a:schemeClr val="tx1">
                  <a:lumMod val="95000"/>
                  <a:lumOff val="5000"/>
                </a:schemeClr>
              </a:solidFill>
            </a:endParaRPr>
          </a:p>
        </p:txBody>
      </p:sp>
      <p:sp>
        <p:nvSpPr>
          <p:cNvPr id="5" name="Dia számának helye 4"/>
          <p:cNvSpPr>
            <a:spLocks noGrp="1"/>
          </p:cNvSpPr>
          <p:nvPr>
            <p:ph type="sldNum" sz="quarter" idx="12"/>
          </p:nvPr>
        </p:nvSpPr>
        <p:spPr/>
        <p:txBody>
          <a:bodyPr/>
          <a:lstStyle/>
          <a:p>
            <a:fld id="{8C1FF033-DBAB-4004-85CB-90ACA4CA01AE}" type="slidenum">
              <a:rPr lang="hu-HU" smtClean="0"/>
              <a:t>17</a:t>
            </a:fld>
            <a:endParaRPr lang="hu-HU" dirty="0"/>
          </a:p>
        </p:txBody>
      </p:sp>
    </p:spTree>
    <p:extLst>
      <p:ext uri="{BB962C8B-B14F-4D97-AF65-F5344CB8AC3E}">
        <p14:creationId xmlns:p14="http://schemas.microsoft.com/office/powerpoint/2010/main" val="270240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DF716B41-4BDC-4F1F-96B9-D40AAC5ABADF}"/>
              </a:ext>
            </a:extLst>
          </p:cNvPr>
          <p:cNvSpPr>
            <a:spLocks noGrp="1"/>
          </p:cNvSpPr>
          <p:nvPr>
            <p:ph type="title"/>
          </p:nvPr>
        </p:nvSpPr>
        <p:spPr/>
        <p:txBody>
          <a:bodyPr>
            <a:normAutofit fontScale="90000"/>
          </a:bodyPr>
          <a:lstStyle/>
          <a:p>
            <a:pPr algn="ctr"/>
            <a:r>
              <a:rPr lang="hu-HU" b="1" dirty="0">
                <a:solidFill>
                  <a:schemeClr val="tx1"/>
                </a:solidFill>
              </a:rPr>
              <a:t>TAO Bozsik Program finanszírozása 2020/2021</a:t>
            </a:r>
            <a:r>
              <a:rPr lang="hu-HU" b="1" dirty="0"/>
              <a:t/>
            </a:r>
            <a:br>
              <a:rPr lang="hu-HU" b="1" dirty="0"/>
            </a:br>
            <a:endParaRPr lang="hu-HU" b="1" dirty="0"/>
          </a:p>
        </p:txBody>
      </p:sp>
      <p:sp>
        <p:nvSpPr>
          <p:cNvPr id="3" name="Tartalom helye 2">
            <a:extLst>
              <a:ext uri="{FF2B5EF4-FFF2-40B4-BE49-F238E27FC236}">
                <a16:creationId xmlns="" xmlns:a16="http://schemas.microsoft.com/office/drawing/2014/main" id="{FE94B17E-1891-43BC-B52C-591B686B2C5A}"/>
              </a:ext>
            </a:extLst>
          </p:cNvPr>
          <p:cNvSpPr>
            <a:spLocks noGrp="1"/>
          </p:cNvSpPr>
          <p:nvPr>
            <p:ph idx="1"/>
          </p:nvPr>
        </p:nvSpPr>
        <p:spPr>
          <a:xfrm>
            <a:off x="1983545" y="1631852"/>
            <a:ext cx="9521067" cy="3024554"/>
          </a:xfrm>
        </p:spPr>
        <p:txBody>
          <a:bodyPr/>
          <a:lstStyle/>
          <a:p>
            <a:pPr lvl="0"/>
            <a:r>
              <a:rPr lang="hu-HU" dirty="0"/>
              <a:t>A csapatkvótákon túl további támogatás igényelhető</a:t>
            </a:r>
            <a:endParaRPr lang="hu-HU" sz="1600" dirty="0"/>
          </a:p>
          <a:p>
            <a:pPr lvl="3"/>
            <a:r>
              <a:rPr lang="hu-HU" dirty="0"/>
              <a:t>Bozsik Torna rendezésre (50 ezer Ft/alkalom) és Bozsik Fesztivál rendezésre (100 ezer Ft/alkalom)</a:t>
            </a:r>
          </a:p>
          <a:p>
            <a:pPr lvl="3"/>
            <a:r>
              <a:rPr lang="hu-HU" b="1" dirty="0"/>
              <a:t>Intézményi Fesztivál/torna rendezésére (2 000 Ft/csapat/fesztivál (vagy torna))</a:t>
            </a:r>
            <a:endParaRPr lang="hu-HU" dirty="0"/>
          </a:p>
          <a:p>
            <a:pPr lvl="3"/>
            <a:r>
              <a:rPr lang="hu-HU" dirty="0" err="1"/>
              <a:t>Szünidei</a:t>
            </a:r>
            <a:r>
              <a:rPr lang="hu-HU" dirty="0"/>
              <a:t> tábor szervezésre (100 ezer Ft/tábor)</a:t>
            </a:r>
          </a:p>
          <a:p>
            <a:pPr lvl="3"/>
            <a:r>
              <a:rPr lang="hu-HU" dirty="0"/>
              <a:t>Közös </a:t>
            </a:r>
            <a:r>
              <a:rPr lang="hu-HU" dirty="0" err="1"/>
              <a:t>Grassroots</a:t>
            </a:r>
            <a:r>
              <a:rPr lang="hu-HU" dirty="0"/>
              <a:t> fesztivál szervezésre (50 ezer Ft/alkalom)</a:t>
            </a:r>
          </a:p>
          <a:p>
            <a:pPr lvl="3"/>
            <a:r>
              <a:rPr lang="hu-HU" dirty="0"/>
              <a:t>Csoportvezetői díjazásra (480 ezer Ft/évad)</a:t>
            </a:r>
          </a:p>
          <a:p>
            <a:pPr lvl="3"/>
            <a:r>
              <a:rPr lang="hu-HU" dirty="0"/>
              <a:t>Bozsik sportszer csomag vásárlására újonnan csoport szintű sportszervezetekké váló klubok részére (2 millió Ft/csomag,)</a:t>
            </a:r>
          </a:p>
          <a:p>
            <a:r>
              <a:rPr lang="hu-HU" sz="1200" b="1" dirty="0"/>
              <a:t>Körzeti szervező díjazása (10 000 Ft/csapat/év)</a:t>
            </a:r>
          </a:p>
          <a:p>
            <a:endParaRPr lang="hu-HU" sz="1100" b="1" dirty="0"/>
          </a:p>
          <a:p>
            <a:pPr marL="0" indent="0">
              <a:buNone/>
            </a:pPr>
            <a:endParaRPr lang="hu-HU" sz="1100" dirty="0"/>
          </a:p>
        </p:txBody>
      </p:sp>
      <p:sp>
        <p:nvSpPr>
          <p:cNvPr id="4" name="Dátum helye 3">
            <a:extLst>
              <a:ext uri="{FF2B5EF4-FFF2-40B4-BE49-F238E27FC236}">
                <a16:creationId xmlns="" xmlns:a16="http://schemas.microsoft.com/office/drawing/2014/main" id="{C181E6A7-F212-4955-9590-4D0A70B1E53C}"/>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0ACB4D49-3942-429F-90D3-9D880B3C613A}"/>
              </a:ext>
            </a:extLst>
          </p:cNvPr>
          <p:cNvSpPr>
            <a:spLocks noGrp="1"/>
          </p:cNvSpPr>
          <p:nvPr>
            <p:ph type="sldNum" sz="quarter" idx="12"/>
          </p:nvPr>
        </p:nvSpPr>
        <p:spPr/>
        <p:txBody>
          <a:bodyPr/>
          <a:lstStyle/>
          <a:p>
            <a:fld id="{8C1FF033-DBAB-4004-85CB-90ACA4CA01AE}" type="slidenum">
              <a:rPr lang="hu-HU" smtClean="0"/>
              <a:t>18</a:t>
            </a:fld>
            <a:endParaRPr lang="hu-HU"/>
          </a:p>
        </p:txBody>
      </p:sp>
      <p:graphicFrame>
        <p:nvGraphicFramePr>
          <p:cNvPr id="8" name="Táblázat 7">
            <a:extLst>
              <a:ext uri="{FF2B5EF4-FFF2-40B4-BE49-F238E27FC236}">
                <a16:creationId xmlns="" xmlns:a16="http://schemas.microsoft.com/office/drawing/2014/main" id="{A008AD0B-6C7C-474A-9702-215FC922378E}"/>
              </a:ext>
            </a:extLst>
          </p:cNvPr>
          <p:cNvGraphicFramePr>
            <a:graphicFrameLocks noGrp="1"/>
          </p:cNvGraphicFramePr>
          <p:nvPr>
            <p:extLst>
              <p:ext uri="{D42A27DB-BD31-4B8C-83A1-F6EECF244321}">
                <p14:modId xmlns:p14="http://schemas.microsoft.com/office/powerpoint/2010/main" val="2834866256"/>
              </p:ext>
            </p:extLst>
          </p:nvPr>
        </p:nvGraphicFramePr>
        <p:xfrm>
          <a:off x="1885071" y="4712674"/>
          <a:ext cx="9855870" cy="1792908"/>
        </p:xfrm>
        <a:graphic>
          <a:graphicData uri="http://schemas.openxmlformats.org/drawingml/2006/table">
            <a:tbl>
              <a:tblPr firstRow="1" firstCol="1" bandRow="1">
                <a:tableStyleId>{5C22544A-7EE6-4342-B048-85BDC9FD1C3A}</a:tableStyleId>
              </a:tblPr>
              <a:tblGrid>
                <a:gridCol w="2218015">
                  <a:extLst>
                    <a:ext uri="{9D8B030D-6E8A-4147-A177-3AD203B41FA5}">
                      <a16:colId xmlns="" xmlns:a16="http://schemas.microsoft.com/office/drawing/2014/main" val="3380004357"/>
                    </a:ext>
                  </a:extLst>
                </a:gridCol>
                <a:gridCol w="1693577">
                  <a:extLst>
                    <a:ext uri="{9D8B030D-6E8A-4147-A177-3AD203B41FA5}">
                      <a16:colId xmlns="" xmlns:a16="http://schemas.microsoft.com/office/drawing/2014/main" val="930426348"/>
                    </a:ext>
                  </a:extLst>
                </a:gridCol>
                <a:gridCol w="2127322">
                  <a:extLst>
                    <a:ext uri="{9D8B030D-6E8A-4147-A177-3AD203B41FA5}">
                      <a16:colId xmlns="" xmlns:a16="http://schemas.microsoft.com/office/drawing/2014/main" val="419552161"/>
                    </a:ext>
                  </a:extLst>
                </a:gridCol>
                <a:gridCol w="1908478">
                  <a:extLst>
                    <a:ext uri="{9D8B030D-6E8A-4147-A177-3AD203B41FA5}">
                      <a16:colId xmlns="" xmlns:a16="http://schemas.microsoft.com/office/drawing/2014/main" val="2461640673"/>
                    </a:ext>
                  </a:extLst>
                </a:gridCol>
                <a:gridCol w="1908478">
                  <a:extLst>
                    <a:ext uri="{9D8B030D-6E8A-4147-A177-3AD203B41FA5}">
                      <a16:colId xmlns="" xmlns:a16="http://schemas.microsoft.com/office/drawing/2014/main" val="112915518"/>
                    </a:ext>
                  </a:extLst>
                </a:gridCol>
              </a:tblGrid>
              <a:tr h="298818">
                <a:tc>
                  <a:txBody>
                    <a:bodyPr/>
                    <a:lstStyle/>
                    <a:p>
                      <a:pPr algn="l">
                        <a:spcAft>
                          <a:spcPts val="0"/>
                        </a:spcAft>
                      </a:pPr>
                      <a:r>
                        <a:rPr lang="hu-HU" sz="1600" dirty="0">
                          <a:effectLst/>
                        </a:rPr>
                        <a:t> </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spcAft>
                          <a:spcPts val="0"/>
                        </a:spcAft>
                      </a:pPr>
                      <a:r>
                        <a:rPr lang="hu-HU" sz="1600">
                          <a:effectLst/>
                        </a:rPr>
                        <a:t>Alközpont</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hu-HU"/>
                    </a:p>
                  </a:txBody>
                  <a:tcPr/>
                </a:tc>
                <a:tc gridSpan="2">
                  <a:txBody>
                    <a:bodyPr/>
                    <a:lstStyle/>
                    <a:p>
                      <a:pPr algn="ctr">
                        <a:spcAft>
                          <a:spcPts val="0"/>
                        </a:spcAft>
                      </a:pPr>
                      <a:r>
                        <a:rPr lang="hu-HU" sz="1600">
                          <a:effectLst/>
                        </a:rPr>
                        <a:t>Egyéb</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hu-HU"/>
                    </a:p>
                  </a:txBody>
                  <a:tcPr/>
                </a:tc>
                <a:extLst>
                  <a:ext uri="{0D108BD9-81ED-4DB2-BD59-A6C34878D82A}">
                    <a16:rowId xmlns="" xmlns:a16="http://schemas.microsoft.com/office/drawing/2014/main" val="3565589612"/>
                  </a:ext>
                </a:extLst>
              </a:tr>
              <a:tr h="298818">
                <a:tc>
                  <a:txBody>
                    <a:bodyPr/>
                    <a:lstStyle/>
                    <a:p>
                      <a:pPr algn="l">
                        <a:spcAft>
                          <a:spcPts val="0"/>
                        </a:spcAft>
                      </a:pPr>
                      <a:r>
                        <a:rPr lang="hu-HU" sz="1600" dirty="0">
                          <a:effectLst/>
                        </a:rPr>
                        <a:t>Korosztály</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hu-HU" sz="1600" b="1" dirty="0">
                          <a:effectLst/>
                        </a:rPr>
                        <a:t>U7-9</a:t>
                      </a:r>
                      <a:endParaRPr lang="hu-H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hu-HU" sz="1600" b="1" dirty="0">
                          <a:effectLst/>
                        </a:rPr>
                        <a:t>U11-13</a:t>
                      </a:r>
                      <a:endParaRPr lang="hu-H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hu-HU" sz="1600" b="1" dirty="0">
                          <a:effectLst/>
                        </a:rPr>
                        <a:t>U7-9</a:t>
                      </a:r>
                      <a:endParaRPr lang="hu-H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spcAft>
                          <a:spcPts val="0"/>
                        </a:spcAft>
                      </a:pPr>
                      <a:r>
                        <a:rPr lang="hu-HU" sz="1600" b="1" dirty="0">
                          <a:effectLst/>
                        </a:rPr>
                        <a:t>U11-13</a:t>
                      </a:r>
                      <a:endParaRPr lang="hu-H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255676378"/>
                  </a:ext>
                </a:extLst>
              </a:tr>
              <a:tr h="298818">
                <a:tc>
                  <a:txBody>
                    <a:bodyPr/>
                    <a:lstStyle/>
                    <a:p>
                      <a:pPr algn="l">
                        <a:spcAft>
                          <a:spcPts val="0"/>
                        </a:spcAft>
                      </a:pPr>
                      <a:r>
                        <a:rPr lang="hu-HU" sz="1600">
                          <a:effectLst/>
                        </a:rPr>
                        <a:t>1. csapat</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1 500 000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dirty="0">
                          <a:effectLst/>
                        </a:rPr>
                        <a:t>1 750 000</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dirty="0">
                          <a:effectLst/>
                        </a:rPr>
                        <a:t>1 500 000</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800 000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480336792"/>
                  </a:ext>
                </a:extLst>
              </a:tr>
              <a:tr h="298818">
                <a:tc>
                  <a:txBody>
                    <a:bodyPr/>
                    <a:lstStyle/>
                    <a:p>
                      <a:pPr algn="l">
                        <a:spcAft>
                          <a:spcPts val="0"/>
                        </a:spcAft>
                      </a:pPr>
                      <a:r>
                        <a:rPr lang="hu-HU" sz="1600" dirty="0">
                          <a:effectLst/>
                        </a:rPr>
                        <a:t>2. csapat</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1 500 000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1 750 000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dirty="0">
                          <a:effectLst/>
                        </a:rPr>
                        <a:t>1 500 000</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600 000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01041056"/>
                  </a:ext>
                </a:extLst>
              </a:tr>
              <a:tr h="298818">
                <a:tc>
                  <a:txBody>
                    <a:bodyPr/>
                    <a:lstStyle/>
                    <a:p>
                      <a:pPr algn="l">
                        <a:spcAft>
                          <a:spcPts val="0"/>
                        </a:spcAft>
                      </a:pPr>
                      <a:r>
                        <a:rPr lang="hu-HU" sz="1600">
                          <a:effectLst/>
                        </a:rPr>
                        <a:t>3. csapat</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500 000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500 000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dirty="0">
                          <a:effectLst/>
                        </a:rPr>
                        <a:t>600 000</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dirty="0">
                          <a:effectLst/>
                        </a:rPr>
                        <a:t>600 000</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4292344749"/>
                  </a:ext>
                </a:extLst>
              </a:tr>
              <a:tr h="298818">
                <a:tc>
                  <a:txBody>
                    <a:bodyPr/>
                    <a:lstStyle/>
                    <a:p>
                      <a:pPr algn="l">
                        <a:spcAft>
                          <a:spcPts val="0"/>
                        </a:spcAft>
                      </a:pPr>
                      <a:r>
                        <a:rPr lang="hu-HU" sz="1600">
                          <a:effectLst/>
                        </a:rPr>
                        <a:t>4. csapattól</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endParaRPr lang="hu-HU"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endParaRPr lang="hu-HU"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a:effectLst/>
                        </a:rPr>
                        <a:t>600 000</a:t>
                      </a:r>
                      <a:endParaRPr lang="hu-HU"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hu-HU" sz="1600" dirty="0">
                          <a:effectLst/>
                        </a:rPr>
                        <a:t>600 000</a:t>
                      </a:r>
                      <a:endParaRPr lang="hu-H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840857984"/>
                  </a:ext>
                </a:extLst>
              </a:tr>
            </a:tbl>
          </a:graphicData>
        </a:graphic>
      </p:graphicFrame>
      <p:sp>
        <p:nvSpPr>
          <p:cNvPr id="9" name="Rectangle 2">
            <a:extLst>
              <a:ext uri="{FF2B5EF4-FFF2-40B4-BE49-F238E27FC236}">
                <a16:creationId xmlns="" xmlns:a16="http://schemas.microsoft.com/office/drawing/2014/main" id="{9DDCB5F7-E477-4293-84CD-E2C19F12CD39}"/>
              </a:ext>
            </a:extLst>
          </p:cNvPr>
          <p:cNvSpPr>
            <a:spLocks noChangeArrowheads="1"/>
          </p:cNvSpPr>
          <p:nvPr/>
        </p:nvSpPr>
        <p:spPr bwMode="auto">
          <a:xfrm>
            <a:off x="2895880" y="50419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2409200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24DA69D9-ED51-4674-BF51-0A7FE5E1149F}"/>
              </a:ext>
            </a:extLst>
          </p:cNvPr>
          <p:cNvSpPr>
            <a:spLocks noGrp="1"/>
          </p:cNvSpPr>
          <p:nvPr>
            <p:ph type="title"/>
          </p:nvPr>
        </p:nvSpPr>
        <p:spPr/>
        <p:txBody>
          <a:bodyPr/>
          <a:lstStyle/>
          <a:p>
            <a:pPr algn="ctr"/>
            <a:r>
              <a:rPr lang="hu-HU" b="1" dirty="0">
                <a:solidFill>
                  <a:schemeClr val="tx1"/>
                </a:solidFill>
              </a:rPr>
              <a:t>Produktivitási bónusz</a:t>
            </a:r>
          </a:p>
        </p:txBody>
      </p:sp>
      <p:sp>
        <p:nvSpPr>
          <p:cNvPr id="3" name="Tartalom helye 2">
            <a:extLst>
              <a:ext uri="{FF2B5EF4-FFF2-40B4-BE49-F238E27FC236}">
                <a16:creationId xmlns="" xmlns:a16="http://schemas.microsoft.com/office/drawing/2014/main" id="{88EFF17A-E562-42FA-8E77-B88C03FCF293}"/>
              </a:ext>
            </a:extLst>
          </p:cNvPr>
          <p:cNvSpPr>
            <a:spLocks noGrp="1"/>
          </p:cNvSpPr>
          <p:nvPr>
            <p:ph idx="1"/>
          </p:nvPr>
        </p:nvSpPr>
        <p:spPr>
          <a:xfrm>
            <a:off x="1815152" y="1378424"/>
            <a:ext cx="9689460" cy="4532798"/>
          </a:xfrm>
        </p:spPr>
        <p:txBody>
          <a:bodyPr>
            <a:normAutofit/>
          </a:bodyPr>
          <a:lstStyle/>
          <a:p>
            <a:pPr lvl="0"/>
            <a:r>
              <a:rPr lang="hu-HU" dirty="0"/>
              <a:t>A kérelmezőt utánpótlás-nevelési tevékenységének eredményessége alapján produktivitási bónusz illeti meg. A produktivitási bónusz számítása az ELN. 196/2017, valamint a 197/2017. Elnökségi határozattal elfogadott Produktivitási szabályzat alapján történik.</a:t>
            </a:r>
          </a:p>
          <a:p>
            <a:pPr marL="0" indent="0">
              <a:buNone/>
            </a:pPr>
            <a:endParaRPr lang="hu-HU" dirty="0"/>
          </a:p>
          <a:p>
            <a:pPr lvl="0"/>
            <a:r>
              <a:rPr lang="hu-HU" dirty="0"/>
              <a:t>A pályázó a sportfejlesztési program benyújtásakor az MLSZ által közzétett produktivitás pontszámokból kiindulva saját számítása alapján állapítja meg, hogy milyen összegű produktivitási bónuszra tart igényt.</a:t>
            </a:r>
          </a:p>
          <a:p>
            <a:pPr marL="0" indent="0">
              <a:buNone/>
            </a:pPr>
            <a:endParaRPr lang="hu-HU" dirty="0"/>
          </a:p>
          <a:p>
            <a:pPr lvl="0"/>
            <a:r>
              <a:rPr lang="hu-HU" dirty="0"/>
              <a:t>Azon sportszervezetek, amelyek az összeg nagyságából kifolyólag állami támogatásra is jogosultak, azok produktivitási bónuszának csak egy részére tudnak TAO támogatást igényelni. A forrás további részét az MLSZ támogatási szerződésen keresztül folyósítja.</a:t>
            </a:r>
          </a:p>
          <a:p>
            <a:endParaRPr lang="hu-HU" dirty="0"/>
          </a:p>
        </p:txBody>
      </p:sp>
      <p:sp>
        <p:nvSpPr>
          <p:cNvPr id="4" name="Dátum helye 3">
            <a:extLst>
              <a:ext uri="{FF2B5EF4-FFF2-40B4-BE49-F238E27FC236}">
                <a16:creationId xmlns="" xmlns:a16="http://schemas.microsoft.com/office/drawing/2014/main" id="{73F95C1C-446F-40C8-8ADA-280BF6BAB3CA}"/>
              </a:ext>
            </a:extLst>
          </p:cNvPr>
          <p:cNvSpPr>
            <a:spLocks noGrp="1"/>
          </p:cNvSpPr>
          <p:nvPr>
            <p:ph type="dt" sz="half" idx="10"/>
          </p:nvPr>
        </p:nvSpPr>
        <p:spPr/>
        <p:txBody>
          <a:bodyPr/>
          <a:lstStyle/>
          <a:p>
            <a:r>
              <a:rPr lang="hu-HU" dirty="0" smtClean="0"/>
              <a:t>2020.02.26.</a:t>
            </a:r>
            <a:endParaRPr lang="hu-HU" dirty="0"/>
          </a:p>
        </p:txBody>
      </p:sp>
      <p:sp>
        <p:nvSpPr>
          <p:cNvPr id="5" name="Dia számának helye 4">
            <a:extLst>
              <a:ext uri="{FF2B5EF4-FFF2-40B4-BE49-F238E27FC236}">
                <a16:creationId xmlns="" xmlns:a16="http://schemas.microsoft.com/office/drawing/2014/main" id="{58188390-FD24-40B8-8D41-989E69825787}"/>
              </a:ext>
            </a:extLst>
          </p:cNvPr>
          <p:cNvSpPr>
            <a:spLocks noGrp="1"/>
          </p:cNvSpPr>
          <p:nvPr>
            <p:ph type="sldNum" sz="quarter" idx="12"/>
          </p:nvPr>
        </p:nvSpPr>
        <p:spPr/>
        <p:txBody>
          <a:bodyPr/>
          <a:lstStyle/>
          <a:p>
            <a:fld id="{8C1FF033-DBAB-4004-85CB-90ACA4CA01AE}" type="slidenum">
              <a:rPr lang="hu-HU" smtClean="0"/>
              <a:t>19</a:t>
            </a:fld>
            <a:endParaRPr lang="hu-HU"/>
          </a:p>
        </p:txBody>
      </p:sp>
    </p:spTree>
    <p:extLst>
      <p:ext uri="{BB962C8B-B14F-4D97-AF65-F5344CB8AC3E}">
        <p14:creationId xmlns:p14="http://schemas.microsoft.com/office/powerpoint/2010/main" val="1364269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067339" y="624110"/>
            <a:ext cx="9437273" cy="727612"/>
          </a:xfrm>
        </p:spPr>
        <p:txBody>
          <a:bodyPr/>
          <a:lstStyle/>
          <a:p>
            <a:r>
              <a:rPr lang="hu-HU" b="1" dirty="0">
                <a:solidFill>
                  <a:schemeClr val="tx1"/>
                </a:solidFill>
                <a:latin typeface="Times New Roman" panose="02020603050405020304" pitchFamily="18" charset="0"/>
                <a:cs typeface="Times New Roman" panose="02020603050405020304" pitchFamily="18" charset="0"/>
              </a:rPr>
              <a:t>Az előadás célja</a:t>
            </a:r>
          </a:p>
        </p:txBody>
      </p:sp>
      <p:sp>
        <p:nvSpPr>
          <p:cNvPr id="3" name="Tartalom helye 2"/>
          <p:cNvSpPr>
            <a:spLocks noGrp="1"/>
          </p:cNvSpPr>
          <p:nvPr>
            <p:ph idx="1"/>
          </p:nvPr>
        </p:nvSpPr>
        <p:spPr>
          <a:xfrm>
            <a:off x="1965278" y="1416663"/>
            <a:ext cx="9880979" cy="5164035"/>
          </a:xfrm>
        </p:spPr>
        <p:txBody>
          <a:bodyPr>
            <a:noAutofit/>
          </a:bodyPr>
          <a:lstStyle/>
          <a:p>
            <a:pPr algn="just"/>
            <a:r>
              <a:rPr lang="hu-HU" sz="2800" dirty="0">
                <a:latin typeface="Times New Roman" panose="02020603050405020304" pitchFamily="18" charset="0"/>
                <a:cs typeface="Times New Roman" panose="02020603050405020304" pitchFamily="18" charset="0"/>
              </a:rPr>
              <a:t>Általánosságban nyújt segítséget a </a:t>
            </a:r>
            <a:r>
              <a:rPr lang="hu-HU" sz="2800" dirty="0" smtClean="0">
                <a:latin typeface="Times New Roman" panose="02020603050405020304" pitchFamily="18" charset="0"/>
                <a:cs typeface="Times New Roman" panose="02020603050405020304" pitchFamily="18" charset="0"/>
              </a:rPr>
              <a:t>2020/2021</a:t>
            </a:r>
            <a:r>
              <a:rPr lang="hu-HU" sz="2800" dirty="0">
                <a:latin typeface="Times New Roman" panose="02020603050405020304" pitchFamily="18" charset="0"/>
                <a:cs typeface="Times New Roman" panose="02020603050405020304" pitchFamily="18" charset="0"/>
              </a:rPr>
              <a:t>. évi sportfejlesztési programok benyújtásához</a:t>
            </a:r>
          </a:p>
          <a:p>
            <a:pPr algn="just"/>
            <a:r>
              <a:rPr lang="hu-HU" sz="2800" dirty="0">
                <a:latin typeface="Times New Roman" panose="02020603050405020304" pitchFamily="18" charset="0"/>
                <a:cs typeface="Times New Roman" panose="02020603050405020304" pitchFamily="18" charset="0"/>
              </a:rPr>
              <a:t>Változások </a:t>
            </a:r>
            <a:r>
              <a:rPr lang="hu-HU" sz="2800" i="1" dirty="0">
                <a:latin typeface="Times New Roman" panose="02020603050405020304" pitchFamily="18" charset="0"/>
                <a:cs typeface="Times New Roman" panose="02020603050405020304" pitchFamily="18" charset="0"/>
              </a:rPr>
              <a:t>egy</a:t>
            </a:r>
            <a:r>
              <a:rPr lang="hu-HU" sz="2800" dirty="0">
                <a:latin typeface="Times New Roman" panose="02020603050405020304" pitchFamily="18" charset="0"/>
                <a:cs typeface="Times New Roman" panose="02020603050405020304" pitchFamily="18" charset="0"/>
              </a:rPr>
              <a:t> </a:t>
            </a:r>
            <a:r>
              <a:rPr lang="hu-HU" sz="2800" i="1" dirty="0">
                <a:latin typeface="Times New Roman" panose="02020603050405020304" pitchFamily="18" charset="0"/>
                <a:cs typeface="Times New Roman" panose="02020603050405020304" pitchFamily="18" charset="0"/>
              </a:rPr>
              <a:t>részének</a:t>
            </a:r>
            <a:r>
              <a:rPr lang="hu-HU" sz="2800" dirty="0">
                <a:latin typeface="Times New Roman" panose="02020603050405020304" pitchFamily="18" charset="0"/>
                <a:cs typeface="Times New Roman" panose="02020603050405020304" pitchFamily="18" charset="0"/>
              </a:rPr>
              <a:t> ismertetése és alapismeretek ismétlése</a:t>
            </a:r>
          </a:p>
          <a:p>
            <a:pPr algn="just"/>
            <a:r>
              <a:rPr lang="hu-HU" sz="2800" dirty="0">
                <a:latin typeface="Times New Roman" panose="02020603050405020304" pitchFamily="18" charset="0"/>
                <a:cs typeface="Times New Roman" panose="02020603050405020304" pitchFamily="18" charset="0"/>
              </a:rPr>
              <a:t>Előadást követően: kérdések/válaszok</a:t>
            </a:r>
          </a:p>
          <a:p>
            <a:pPr marL="0" indent="0" algn="just">
              <a:buNone/>
            </a:pPr>
            <a:r>
              <a:rPr lang="hu-HU" sz="2800" b="1" dirty="0">
                <a:latin typeface="Times New Roman" panose="02020603050405020304" pitchFamily="18" charset="0"/>
                <a:cs typeface="Times New Roman" panose="02020603050405020304" pitchFamily="18" charset="0"/>
              </a:rPr>
              <a:t>Konkrét problémával </a:t>
            </a:r>
            <a:r>
              <a:rPr lang="hu-HU" sz="2800" b="1" i="1" u="sng" dirty="0">
                <a:latin typeface="Times New Roman" panose="02020603050405020304" pitchFamily="18" charset="0"/>
                <a:cs typeface="Times New Roman" panose="02020603050405020304" pitchFamily="18" charset="0"/>
              </a:rPr>
              <a:t>emailben</a:t>
            </a:r>
            <a:r>
              <a:rPr lang="hu-HU" sz="2800" b="1" u="sng" dirty="0">
                <a:latin typeface="Times New Roman" panose="02020603050405020304" pitchFamily="18" charset="0"/>
                <a:cs typeface="Times New Roman" panose="02020603050405020304" pitchFamily="18" charset="0"/>
              </a:rPr>
              <a:t> </a:t>
            </a:r>
            <a:r>
              <a:rPr lang="hu-HU" sz="2800" b="1" i="1" u="sng" dirty="0">
                <a:latin typeface="Times New Roman" panose="02020603050405020304" pitchFamily="18" charset="0"/>
                <a:cs typeface="Times New Roman" panose="02020603050405020304" pitchFamily="18" charset="0"/>
              </a:rPr>
              <a:t>ügyintézőhöz</a:t>
            </a:r>
            <a:r>
              <a:rPr lang="hu-HU" sz="2800" b="1" u="sng" dirty="0">
                <a:latin typeface="Times New Roman" panose="02020603050405020304" pitchFamily="18" charset="0"/>
                <a:cs typeface="Times New Roman" panose="02020603050405020304" pitchFamily="18" charset="0"/>
              </a:rPr>
              <a:t> </a:t>
            </a:r>
            <a:r>
              <a:rPr lang="hu-HU" sz="2800" b="1" dirty="0">
                <a:latin typeface="Times New Roman" panose="02020603050405020304" pitchFamily="18" charset="0"/>
                <a:cs typeface="Times New Roman" panose="02020603050405020304" pitchFamily="18" charset="0"/>
              </a:rPr>
              <a:t>fordulni.</a:t>
            </a:r>
          </a:p>
          <a:p>
            <a:pPr marL="0" indent="0">
              <a:buNone/>
            </a:pPr>
            <a:r>
              <a:rPr lang="hu-HU" b="1" dirty="0"/>
              <a:t>TAO Támogatási Osztály:</a:t>
            </a:r>
          </a:p>
          <a:p>
            <a:pPr marL="0" indent="0">
              <a:buNone/>
            </a:pPr>
            <a:r>
              <a:rPr lang="hu-HU" b="1" dirty="0"/>
              <a:t>Cím: </a:t>
            </a:r>
            <a:r>
              <a:rPr lang="hu-HU" dirty="0"/>
              <a:t>1112 Budapest,</a:t>
            </a:r>
            <a:br>
              <a:rPr lang="hu-HU" dirty="0"/>
            </a:br>
            <a:r>
              <a:rPr lang="hu-HU" dirty="0"/>
              <a:t>Tippan utca 2.</a:t>
            </a:r>
          </a:p>
          <a:p>
            <a:r>
              <a:rPr lang="hu-HU" b="1" dirty="0"/>
              <a:t>Tel: </a:t>
            </a:r>
            <a:r>
              <a:rPr lang="hu-HU" dirty="0"/>
              <a:t>0630-901-77-47</a:t>
            </a:r>
          </a:p>
          <a:p>
            <a:r>
              <a:rPr lang="hu-HU" b="1" dirty="0"/>
              <a:t>E-mail: </a:t>
            </a:r>
            <a:r>
              <a:rPr lang="hu-HU" dirty="0">
                <a:hlinkClick r:id="rId2"/>
              </a:rPr>
              <a:t>adotamogatas@mlsz.hu</a:t>
            </a:r>
            <a:endParaRPr lang="hu-HU" dirty="0"/>
          </a:p>
          <a:p>
            <a:r>
              <a:rPr lang="hu-HU" dirty="0"/>
              <a:t>Ügyfélfogadási rend:</a:t>
            </a:r>
          </a:p>
          <a:p>
            <a:r>
              <a:rPr lang="hu-HU" dirty="0"/>
              <a:t>(H: 9:00-12:00, SZ: 9:00-12:00, P: 9:00-12:00)</a:t>
            </a:r>
          </a:p>
          <a:p>
            <a:pPr marL="0" indent="0" algn="just">
              <a:buNone/>
            </a:pPr>
            <a:endParaRPr lang="hu-HU" sz="2800" b="1" dirty="0">
              <a:latin typeface="Times New Roman" panose="02020603050405020304" pitchFamily="18" charset="0"/>
              <a:cs typeface="Times New Roman" panose="02020603050405020304" pitchFamily="18" charset="0"/>
            </a:endParaRPr>
          </a:p>
        </p:txBody>
      </p:sp>
      <p:sp>
        <p:nvSpPr>
          <p:cNvPr id="5" name="Dia számának helye 4"/>
          <p:cNvSpPr>
            <a:spLocks noGrp="1"/>
          </p:cNvSpPr>
          <p:nvPr>
            <p:ph type="sldNum" sz="quarter" idx="12"/>
          </p:nvPr>
        </p:nvSpPr>
        <p:spPr/>
        <p:txBody>
          <a:bodyPr/>
          <a:lstStyle/>
          <a:p>
            <a:fld id="{8C1FF033-DBAB-4004-85CB-90ACA4CA01AE}" type="slidenum">
              <a:rPr lang="hu-HU" smtClean="0"/>
              <a:t>2</a:t>
            </a:fld>
            <a:endParaRPr lang="hu-HU"/>
          </a:p>
        </p:txBody>
      </p:sp>
    </p:spTree>
    <p:extLst>
      <p:ext uri="{BB962C8B-B14F-4D97-AF65-F5344CB8AC3E}">
        <p14:creationId xmlns:p14="http://schemas.microsoft.com/office/powerpoint/2010/main" val="1335235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D39230E-1262-4732-A903-E74C9DD1C5E5}"/>
              </a:ext>
            </a:extLst>
          </p:cNvPr>
          <p:cNvSpPr>
            <a:spLocks noGrp="1"/>
          </p:cNvSpPr>
          <p:nvPr>
            <p:ph type="title"/>
          </p:nvPr>
        </p:nvSpPr>
        <p:spPr/>
        <p:txBody>
          <a:bodyPr/>
          <a:lstStyle/>
          <a:p>
            <a:pPr algn="ctr"/>
            <a:r>
              <a:rPr lang="hu-HU" b="1" dirty="0">
                <a:solidFill>
                  <a:schemeClr val="tx1"/>
                </a:solidFill>
              </a:rPr>
              <a:t>Tehetségbónusz az amatőr sportszervezeteknek</a:t>
            </a:r>
          </a:p>
        </p:txBody>
      </p:sp>
      <p:sp>
        <p:nvSpPr>
          <p:cNvPr id="3" name="Tartalom helye 2">
            <a:extLst>
              <a:ext uri="{FF2B5EF4-FFF2-40B4-BE49-F238E27FC236}">
                <a16:creationId xmlns="" xmlns:a16="http://schemas.microsoft.com/office/drawing/2014/main" id="{75B5F862-EF19-465E-AA17-B4363EA62AB3}"/>
              </a:ext>
            </a:extLst>
          </p:cNvPr>
          <p:cNvSpPr>
            <a:spLocks noGrp="1"/>
          </p:cNvSpPr>
          <p:nvPr>
            <p:ph idx="1"/>
          </p:nvPr>
        </p:nvSpPr>
        <p:spPr>
          <a:xfrm>
            <a:off x="2429301" y="2133599"/>
            <a:ext cx="9075311" cy="4007893"/>
          </a:xfrm>
        </p:spPr>
        <p:txBody>
          <a:bodyPr>
            <a:normAutofit/>
          </a:bodyPr>
          <a:lstStyle/>
          <a:p>
            <a:pPr lvl="0"/>
            <a:r>
              <a:rPr lang="hu-HU" b="1" dirty="0"/>
              <a:t>tehetségbónusz keretében azok a – nem alközpont és nem akadémiai státuszú - sportszervezetek részesülhetnek további támogatásban, akik alközpontba vagy akadémiába igazoltak át játékost, játékosokat. </a:t>
            </a:r>
            <a:endParaRPr lang="hu-HU" dirty="0"/>
          </a:p>
          <a:p>
            <a:pPr marL="0" lvl="0" indent="0">
              <a:buNone/>
            </a:pPr>
            <a:r>
              <a:rPr lang="hu-HU" b="1" u="sng" dirty="0"/>
              <a:t>A tehetségbónusz nyújtásának feltételei:</a:t>
            </a:r>
            <a:endParaRPr lang="hu-HU" u="sng" dirty="0"/>
          </a:p>
          <a:p>
            <a:pPr lvl="0"/>
            <a:r>
              <a:rPr lang="hu-HU" b="1" dirty="0"/>
              <a:t>az átigazolás időszaka 2019. tél vagy 2019. nyár;</a:t>
            </a:r>
            <a:endParaRPr lang="hu-HU" dirty="0"/>
          </a:p>
          <a:p>
            <a:pPr lvl="0"/>
            <a:r>
              <a:rPr lang="hu-HU" b="1" dirty="0"/>
              <a:t>az érintett sportoló születési dátuma 2008. január 1. és 2011. december 31. közé esik;</a:t>
            </a:r>
            <a:endParaRPr lang="hu-HU" dirty="0"/>
          </a:p>
          <a:p>
            <a:pPr lvl="0"/>
            <a:r>
              <a:rPr lang="hu-HU" b="1" dirty="0"/>
              <a:t>az átadó sportszervezetnél a játékos az átigazolást megelőzően legalább egymást követő négy félévet igazolt/regisztrált sportolóként eltöltött. </a:t>
            </a:r>
            <a:endParaRPr lang="hu-HU" dirty="0"/>
          </a:p>
          <a:p>
            <a:endParaRPr lang="hu-HU" dirty="0"/>
          </a:p>
        </p:txBody>
      </p:sp>
      <p:sp>
        <p:nvSpPr>
          <p:cNvPr id="4" name="Dátum helye 3">
            <a:extLst>
              <a:ext uri="{FF2B5EF4-FFF2-40B4-BE49-F238E27FC236}">
                <a16:creationId xmlns="" xmlns:a16="http://schemas.microsoft.com/office/drawing/2014/main" id="{2130553D-D7A8-4F34-B6F6-2D3FA669D76C}"/>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0F0A1EC8-4839-4873-8A50-699F15F03FE4}"/>
              </a:ext>
            </a:extLst>
          </p:cNvPr>
          <p:cNvSpPr>
            <a:spLocks noGrp="1"/>
          </p:cNvSpPr>
          <p:nvPr>
            <p:ph type="sldNum" sz="quarter" idx="12"/>
          </p:nvPr>
        </p:nvSpPr>
        <p:spPr/>
        <p:txBody>
          <a:bodyPr/>
          <a:lstStyle/>
          <a:p>
            <a:fld id="{8C1FF033-DBAB-4004-85CB-90ACA4CA01AE}" type="slidenum">
              <a:rPr lang="hu-HU" smtClean="0"/>
              <a:t>20</a:t>
            </a:fld>
            <a:endParaRPr lang="hu-HU"/>
          </a:p>
        </p:txBody>
      </p:sp>
    </p:spTree>
    <p:extLst>
      <p:ext uri="{BB962C8B-B14F-4D97-AF65-F5344CB8AC3E}">
        <p14:creationId xmlns:p14="http://schemas.microsoft.com/office/powerpoint/2010/main" val="40646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76177F2C-884B-4AEF-AA9D-5995DB0585DB}"/>
              </a:ext>
            </a:extLst>
          </p:cNvPr>
          <p:cNvSpPr>
            <a:spLocks noGrp="1"/>
          </p:cNvSpPr>
          <p:nvPr>
            <p:ph type="title"/>
          </p:nvPr>
        </p:nvSpPr>
        <p:spPr/>
        <p:txBody>
          <a:bodyPr/>
          <a:lstStyle/>
          <a:p>
            <a:pPr algn="ctr"/>
            <a:r>
              <a:rPr lang="hu-HU" b="1" dirty="0">
                <a:solidFill>
                  <a:schemeClr val="tx1"/>
                </a:solidFill>
              </a:rPr>
              <a:t>Tehetségbónusz az amatőr sportszervezeteknek</a:t>
            </a:r>
            <a:endParaRPr lang="hu-HU" b="1" dirty="0"/>
          </a:p>
        </p:txBody>
      </p:sp>
      <p:sp>
        <p:nvSpPr>
          <p:cNvPr id="3" name="Tartalom helye 2">
            <a:extLst>
              <a:ext uri="{FF2B5EF4-FFF2-40B4-BE49-F238E27FC236}">
                <a16:creationId xmlns="" xmlns:a16="http://schemas.microsoft.com/office/drawing/2014/main" id="{CD5FED72-D214-425E-8FDE-CD7C5E243EB7}"/>
              </a:ext>
            </a:extLst>
          </p:cNvPr>
          <p:cNvSpPr>
            <a:spLocks noGrp="1"/>
          </p:cNvSpPr>
          <p:nvPr>
            <p:ph idx="1"/>
          </p:nvPr>
        </p:nvSpPr>
        <p:spPr/>
        <p:txBody>
          <a:bodyPr/>
          <a:lstStyle/>
          <a:p>
            <a:pPr lvl="0"/>
            <a:r>
              <a:rPr lang="hu-HU" b="1" u="sng" dirty="0"/>
              <a:t>A tehetségbónusz mértéke: </a:t>
            </a:r>
            <a:endParaRPr lang="hu-HU" u="sng" dirty="0"/>
          </a:p>
          <a:p>
            <a:pPr lvl="0"/>
            <a:r>
              <a:rPr lang="hu-HU" b="1" dirty="0"/>
              <a:t>a fenti feltételek teljesülése esetén sportolónkként 500 000 Ft, </a:t>
            </a:r>
            <a:endParaRPr lang="hu-HU" dirty="0"/>
          </a:p>
          <a:p>
            <a:pPr lvl="0"/>
            <a:r>
              <a:rPr lang="hu-HU" b="1" dirty="0"/>
              <a:t>de egy sportszervezet esetén legfeljebb 2 000 000 Ft.</a:t>
            </a:r>
            <a:endParaRPr lang="hu-HU" dirty="0"/>
          </a:p>
          <a:p>
            <a:pPr lvl="0"/>
            <a:r>
              <a:rPr lang="hu-HU" b="1" dirty="0"/>
              <a:t>A következő átigazolási időszaktól kezdődően azon átvevő sportszervezeteknél, akik az átigazolást követő két félévben az átigazolt gyermeket az MLSZ által kiírt versenyrendszerben nem szerepeltetik legalább az események 50%-án, az átadó sportszervezet részére korábban jóváhagyott tehetségbónusz összege levonásra kerül.</a:t>
            </a:r>
            <a:endParaRPr lang="hu-HU" dirty="0"/>
          </a:p>
          <a:p>
            <a:endParaRPr lang="hu-HU" dirty="0"/>
          </a:p>
        </p:txBody>
      </p:sp>
      <p:sp>
        <p:nvSpPr>
          <p:cNvPr id="4" name="Dátum helye 3">
            <a:extLst>
              <a:ext uri="{FF2B5EF4-FFF2-40B4-BE49-F238E27FC236}">
                <a16:creationId xmlns="" xmlns:a16="http://schemas.microsoft.com/office/drawing/2014/main" id="{0225F770-C1B8-496D-AD6D-8B53745F0C0D}"/>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E3691F5F-FF94-443A-9125-786A2A36A866}"/>
              </a:ext>
            </a:extLst>
          </p:cNvPr>
          <p:cNvSpPr>
            <a:spLocks noGrp="1"/>
          </p:cNvSpPr>
          <p:nvPr>
            <p:ph type="sldNum" sz="quarter" idx="12"/>
          </p:nvPr>
        </p:nvSpPr>
        <p:spPr/>
        <p:txBody>
          <a:bodyPr/>
          <a:lstStyle/>
          <a:p>
            <a:fld id="{8C1FF033-DBAB-4004-85CB-90ACA4CA01AE}" type="slidenum">
              <a:rPr lang="hu-HU" smtClean="0"/>
              <a:t>21</a:t>
            </a:fld>
            <a:endParaRPr lang="hu-HU"/>
          </a:p>
        </p:txBody>
      </p:sp>
    </p:spTree>
    <p:extLst>
      <p:ext uri="{BB962C8B-B14F-4D97-AF65-F5344CB8AC3E}">
        <p14:creationId xmlns:p14="http://schemas.microsoft.com/office/powerpoint/2010/main" val="3274937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78D15143-AD57-4953-95AF-D5556A3B2DA6}"/>
              </a:ext>
            </a:extLst>
          </p:cNvPr>
          <p:cNvSpPr>
            <a:spLocks noGrp="1"/>
          </p:cNvSpPr>
          <p:nvPr>
            <p:ph type="title"/>
          </p:nvPr>
        </p:nvSpPr>
        <p:spPr/>
        <p:txBody>
          <a:bodyPr/>
          <a:lstStyle/>
          <a:p>
            <a:r>
              <a:rPr lang="hu-HU" b="1" dirty="0">
                <a:solidFill>
                  <a:schemeClr val="tx1"/>
                </a:solidFill>
              </a:rPr>
              <a:t>Sportlétesítmény, sportpálya bérlése</a:t>
            </a:r>
          </a:p>
        </p:txBody>
      </p:sp>
      <p:sp>
        <p:nvSpPr>
          <p:cNvPr id="3" name="Tartalom helye 2">
            <a:extLst>
              <a:ext uri="{FF2B5EF4-FFF2-40B4-BE49-F238E27FC236}">
                <a16:creationId xmlns="" xmlns:a16="http://schemas.microsoft.com/office/drawing/2014/main" id="{1A3AB2F2-0857-4E72-91DC-C4C2A55F8A3C}"/>
              </a:ext>
            </a:extLst>
          </p:cNvPr>
          <p:cNvSpPr>
            <a:spLocks noGrp="1"/>
          </p:cNvSpPr>
          <p:nvPr>
            <p:ph idx="1"/>
          </p:nvPr>
        </p:nvSpPr>
        <p:spPr/>
        <p:txBody>
          <a:bodyPr/>
          <a:lstStyle/>
          <a:p>
            <a:pPr lvl="0"/>
            <a:r>
              <a:rPr lang="hu-HU" dirty="0"/>
              <a:t>Ezen a jogcímen a teljes igényelt összeg nem haladhatja meg az utánpótlás-nevelés jogcímen igényelt összeg </a:t>
            </a:r>
            <a:r>
              <a:rPr lang="hu-HU" b="1" dirty="0">
                <a:solidFill>
                  <a:srgbClr val="FF0000"/>
                </a:solidFill>
              </a:rPr>
              <a:t>20 %-át </a:t>
            </a:r>
            <a:r>
              <a:rPr lang="hu-HU" b="1" dirty="0"/>
              <a:t>(Budapesten és a megyei jogú városok, valamint a megyeszékhelyek esetében 50%-át)</a:t>
            </a:r>
            <a:r>
              <a:rPr lang="hu-HU" dirty="0"/>
              <a:t>.</a:t>
            </a:r>
          </a:p>
          <a:p>
            <a:pPr lvl="0"/>
            <a:r>
              <a:rPr lang="hu-HU" dirty="0"/>
              <a:t>Ezen aljogcímen csak a nem saját üzemeltetésű sportcélú infrastruktúra bérleti díja számolható el.</a:t>
            </a:r>
          </a:p>
          <a:p>
            <a:endParaRPr lang="hu-HU" dirty="0"/>
          </a:p>
        </p:txBody>
      </p:sp>
      <p:sp>
        <p:nvSpPr>
          <p:cNvPr id="4" name="Dátum helye 3">
            <a:extLst>
              <a:ext uri="{FF2B5EF4-FFF2-40B4-BE49-F238E27FC236}">
                <a16:creationId xmlns="" xmlns:a16="http://schemas.microsoft.com/office/drawing/2014/main" id="{4C12C8D8-0C7B-4002-AF2A-6DCC3AEFAE79}"/>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CB0E037C-2025-4A1B-B083-A295EB1BB094}"/>
              </a:ext>
            </a:extLst>
          </p:cNvPr>
          <p:cNvSpPr>
            <a:spLocks noGrp="1"/>
          </p:cNvSpPr>
          <p:nvPr>
            <p:ph type="sldNum" sz="quarter" idx="12"/>
          </p:nvPr>
        </p:nvSpPr>
        <p:spPr/>
        <p:txBody>
          <a:bodyPr/>
          <a:lstStyle/>
          <a:p>
            <a:fld id="{8C1FF033-DBAB-4004-85CB-90ACA4CA01AE}" type="slidenum">
              <a:rPr lang="hu-HU" smtClean="0"/>
              <a:t>22</a:t>
            </a:fld>
            <a:endParaRPr lang="hu-HU"/>
          </a:p>
        </p:txBody>
      </p:sp>
    </p:spTree>
    <p:extLst>
      <p:ext uri="{BB962C8B-B14F-4D97-AF65-F5344CB8AC3E}">
        <p14:creationId xmlns:p14="http://schemas.microsoft.com/office/powerpoint/2010/main" val="1577179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 xmlns:a16="http://schemas.microsoft.com/office/drawing/2014/main" id="{26046CFB-9340-49EA-A25F-2CF364AE5505}"/>
              </a:ext>
            </a:extLst>
          </p:cNvPr>
          <p:cNvSpPr>
            <a:spLocks noGrp="1"/>
          </p:cNvSpPr>
          <p:nvPr>
            <p:ph idx="1"/>
          </p:nvPr>
        </p:nvSpPr>
        <p:spPr>
          <a:xfrm>
            <a:off x="2251881" y="1228298"/>
            <a:ext cx="9321420" cy="5104263"/>
          </a:xfrm>
        </p:spPr>
        <p:txBody>
          <a:bodyPr>
            <a:normAutofit/>
          </a:bodyPr>
          <a:lstStyle/>
          <a:p>
            <a:pPr marL="0" indent="0">
              <a:buNone/>
            </a:pPr>
            <a:r>
              <a:rPr lang="hu-HU" b="1" dirty="0"/>
              <a:t>Sportszervezet Előirányzott támogatási összeg felső határa (Ft/év)</a:t>
            </a:r>
          </a:p>
          <a:p>
            <a:r>
              <a:rPr lang="hu-HU" dirty="0"/>
              <a:t>NB-s egyesületre jutó támogatási keret </a:t>
            </a:r>
            <a:r>
              <a:rPr lang="hu-HU" dirty="0" smtClean="0"/>
              <a:t>: 2 </a:t>
            </a:r>
            <a:r>
              <a:rPr lang="hu-HU" dirty="0"/>
              <a:t>500 000</a:t>
            </a:r>
          </a:p>
          <a:p>
            <a:r>
              <a:rPr lang="hu-HU" dirty="0"/>
              <a:t>Megye I-es egyesületre jutó támogatási keret </a:t>
            </a:r>
            <a:r>
              <a:rPr lang="hu-HU" dirty="0" smtClean="0"/>
              <a:t>: 1 </a:t>
            </a:r>
            <a:r>
              <a:rPr lang="hu-HU" dirty="0"/>
              <a:t>900 000</a:t>
            </a:r>
          </a:p>
          <a:p>
            <a:r>
              <a:rPr lang="hu-HU" dirty="0"/>
              <a:t>Megyei II-es egyesületre jutó támogatási keret </a:t>
            </a:r>
            <a:r>
              <a:rPr lang="hu-HU" dirty="0" smtClean="0"/>
              <a:t>: 1 </a:t>
            </a:r>
            <a:r>
              <a:rPr lang="hu-HU" dirty="0"/>
              <a:t>400 000</a:t>
            </a:r>
          </a:p>
          <a:p>
            <a:r>
              <a:rPr lang="hu-HU" dirty="0"/>
              <a:t>Megyei II alatti egyesületre jutó támogatási keret </a:t>
            </a:r>
            <a:r>
              <a:rPr lang="hu-HU" dirty="0" smtClean="0"/>
              <a:t>: 1 </a:t>
            </a:r>
            <a:r>
              <a:rPr lang="hu-HU" dirty="0"/>
              <a:t>000 000</a:t>
            </a:r>
          </a:p>
          <a:p>
            <a:pPr marL="0" indent="0">
              <a:buNone/>
            </a:pPr>
            <a:r>
              <a:rPr lang="hu-HU" b="1" dirty="0"/>
              <a:t>Hazai labdarúgók csoportjába az a labdarúgó kerül besorolásra, aki az alábbi feltételek valamelyikének megfelel</a:t>
            </a:r>
            <a:r>
              <a:rPr lang="hu-HU" dirty="0"/>
              <a:t>:</a:t>
            </a:r>
          </a:p>
          <a:p>
            <a:r>
              <a:rPr lang="hu-HU" dirty="0" smtClean="0"/>
              <a:t>magyar </a:t>
            </a:r>
            <a:r>
              <a:rPr lang="hu-HU" dirty="0"/>
              <a:t>állampolgár;</a:t>
            </a:r>
          </a:p>
          <a:p>
            <a:r>
              <a:rPr lang="hu-HU" dirty="0" smtClean="0"/>
              <a:t>21éves </a:t>
            </a:r>
            <a:r>
              <a:rPr lang="hu-HU" dirty="0"/>
              <a:t>kora alatt egy vagy több MLSZ tag sportszervezetben legalább 3 évet egyben vagy megszakításokkal igazolt játékos </a:t>
            </a:r>
            <a:r>
              <a:rPr lang="hu-HU" dirty="0" smtClean="0"/>
              <a:t>volt-e</a:t>
            </a:r>
            <a:r>
              <a:rPr lang="hu-HU" dirty="0"/>
              <a:t>)</a:t>
            </a:r>
          </a:p>
          <a:p>
            <a:r>
              <a:rPr lang="hu-HU" dirty="0"/>
              <a:t>Külföldi labdarúgók csoportjába az a labdarúgó kerül besorolásra, aki a Hazai nevelésű labdarúgók csoport feltételeinek nem tud megfelelni.</a:t>
            </a:r>
          </a:p>
          <a:p>
            <a:pPr marL="0" indent="0">
              <a:buNone/>
            </a:pPr>
            <a:endParaRPr lang="hu-HU" dirty="0"/>
          </a:p>
        </p:txBody>
      </p:sp>
      <p:sp>
        <p:nvSpPr>
          <p:cNvPr id="4" name="Dátum helye 3">
            <a:extLst>
              <a:ext uri="{FF2B5EF4-FFF2-40B4-BE49-F238E27FC236}">
                <a16:creationId xmlns="" xmlns:a16="http://schemas.microsoft.com/office/drawing/2014/main" id="{3692B9B8-B6DC-45E5-B55E-938E1635322F}"/>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755D79AF-09BF-41D0-A4A2-3B21C8484883}"/>
              </a:ext>
            </a:extLst>
          </p:cNvPr>
          <p:cNvSpPr>
            <a:spLocks noGrp="1"/>
          </p:cNvSpPr>
          <p:nvPr>
            <p:ph type="sldNum" sz="quarter" idx="12"/>
          </p:nvPr>
        </p:nvSpPr>
        <p:spPr/>
        <p:txBody>
          <a:bodyPr/>
          <a:lstStyle/>
          <a:p>
            <a:fld id="{8C1FF033-DBAB-4004-85CB-90ACA4CA01AE}" type="slidenum">
              <a:rPr lang="hu-HU" smtClean="0"/>
              <a:t>23</a:t>
            </a:fld>
            <a:endParaRPr lang="hu-HU"/>
          </a:p>
        </p:txBody>
      </p:sp>
      <p:sp>
        <p:nvSpPr>
          <p:cNvPr id="6" name="Cím 5"/>
          <p:cNvSpPr>
            <a:spLocks noGrp="1"/>
          </p:cNvSpPr>
          <p:nvPr>
            <p:ph type="title"/>
          </p:nvPr>
        </p:nvSpPr>
        <p:spPr>
          <a:xfrm>
            <a:off x="2592925" y="624110"/>
            <a:ext cx="8843899" cy="194756"/>
          </a:xfrm>
        </p:spPr>
        <p:txBody>
          <a:bodyPr>
            <a:normAutofit fontScale="90000"/>
          </a:bodyPr>
          <a:lstStyle/>
          <a:p>
            <a:endParaRPr lang="hu-HU" dirty="0"/>
          </a:p>
        </p:txBody>
      </p:sp>
    </p:spTree>
    <p:extLst>
      <p:ext uri="{BB962C8B-B14F-4D97-AF65-F5344CB8AC3E}">
        <p14:creationId xmlns:p14="http://schemas.microsoft.com/office/powerpoint/2010/main" val="449749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FE4797F-EDA1-4092-B1E0-74A27C1300FB}"/>
              </a:ext>
            </a:extLst>
          </p:cNvPr>
          <p:cNvSpPr>
            <a:spLocks noGrp="1"/>
          </p:cNvSpPr>
          <p:nvPr>
            <p:ph type="title"/>
          </p:nvPr>
        </p:nvSpPr>
        <p:spPr/>
        <p:txBody>
          <a:bodyPr/>
          <a:lstStyle/>
          <a:p>
            <a:r>
              <a:rPr lang="hu-HU" b="1" dirty="0">
                <a:solidFill>
                  <a:schemeClr val="tx1"/>
                </a:solidFill>
              </a:rPr>
              <a:t>Nem hazai labdarúgó-TAO szankciók</a:t>
            </a:r>
            <a:endParaRPr lang="hu-HU" b="1" dirty="0"/>
          </a:p>
        </p:txBody>
      </p:sp>
      <p:sp>
        <p:nvSpPr>
          <p:cNvPr id="3" name="Tartalom helye 2">
            <a:extLst>
              <a:ext uri="{FF2B5EF4-FFF2-40B4-BE49-F238E27FC236}">
                <a16:creationId xmlns="" xmlns:a16="http://schemas.microsoft.com/office/drawing/2014/main" id="{2C914FA6-276A-4592-A99F-376FA7702410}"/>
              </a:ext>
            </a:extLst>
          </p:cNvPr>
          <p:cNvSpPr>
            <a:spLocks noGrp="1"/>
          </p:cNvSpPr>
          <p:nvPr>
            <p:ph idx="1"/>
          </p:nvPr>
        </p:nvSpPr>
        <p:spPr/>
        <p:txBody>
          <a:bodyPr/>
          <a:lstStyle/>
          <a:p>
            <a:pPr marL="0" lvl="0" indent="0">
              <a:buNone/>
            </a:pPr>
            <a:r>
              <a:rPr lang="hu-HU" dirty="0"/>
              <a:t>Nem kell a fenti szankciót alkalmazni, amennyiben a játékos magyarországi első pályára lépésének időpontjában:</a:t>
            </a:r>
          </a:p>
          <a:p>
            <a:pPr lvl="0"/>
            <a:r>
              <a:rPr lang="hu-HU" dirty="0"/>
              <a:t>magyarországi közép- vagy felsőfokú oktatási intézmény nappali </a:t>
            </a:r>
            <a:r>
              <a:rPr lang="hu-HU" dirty="0" err="1"/>
              <a:t>tagozatos</a:t>
            </a:r>
            <a:r>
              <a:rPr lang="hu-HU" dirty="0"/>
              <a:t> hallgatója, vagy</a:t>
            </a:r>
          </a:p>
          <a:p>
            <a:pPr lvl="0"/>
            <a:r>
              <a:rPr lang="hu-HU" dirty="0"/>
              <a:t>egy évnél hosszabb ideje magyarországi bejelentett munkaviszonnyal és állandó lakcímmel rendelkezik, vagy</a:t>
            </a:r>
          </a:p>
          <a:p>
            <a:pPr lvl="0"/>
            <a:r>
              <a:rPr lang="hu-HU" dirty="0"/>
              <a:t>legalább 3 éve megszakítás nélkül magyarországi bejelentett lakcímmel rendelkezik.</a:t>
            </a:r>
          </a:p>
          <a:p>
            <a:endParaRPr lang="hu-HU" dirty="0"/>
          </a:p>
        </p:txBody>
      </p:sp>
      <p:sp>
        <p:nvSpPr>
          <p:cNvPr id="4" name="Dátum helye 3">
            <a:extLst>
              <a:ext uri="{FF2B5EF4-FFF2-40B4-BE49-F238E27FC236}">
                <a16:creationId xmlns="" xmlns:a16="http://schemas.microsoft.com/office/drawing/2014/main" id="{ED8F00FE-1FB6-4E47-B4A7-E0A33E65B5AE}"/>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90EEF3E7-037C-4CF1-86D4-1B75DB91407B}"/>
              </a:ext>
            </a:extLst>
          </p:cNvPr>
          <p:cNvSpPr>
            <a:spLocks noGrp="1"/>
          </p:cNvSpPr>
          <p:nvPr>
            <p:ph type="sldNum" sz="quarter" idx="12"/>
          </p:nvPr>
        </p:nvSpPr>
        <p:spPr/>
        <p:txBody>
          <a:bodyPr/>
          <a:lstStyle/>
          <a:p>
            <a:fld id="{8C1FF033-DBAB-4004-85CB-90ACA4CA01AE}" type="slidenum">
              <a:rPr lang="hu-HU" smtClean="0"/>
              <a:t>24</a:t>
            </a:fld>
            <a:endParaRPr lang="hu-HU"/>
          </a:p>
        </p:txBody>
      </p:sp>
    </p:spTree>
    <p:extLst>
      <p:ext uri="{BB962C8B-B14F-4D97-AF65-F5344CB8AC3E}">
        <p14:creationId xmlns:p14="http://schemas.microsoft.com/office/powerpoint/2010/main" val="4268854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355575" y="624110"/>
            <a:ext cx="9149038" cy="737551"/>
          </a:xfrm>
        </p:spPr>
        <p:txBody>
          <a:bodyPr/>
          <a:lstStyle/>
          <a:p>
            <a:r>
              <a:rPr lang="hu-HU" b="1" dirty="0">
                <a:solidFill>
                  <a:schemeClr val="tx1"/>
                </a:solidFill>
                <a:latin typeface="Times New Roman" panose="02020603050405020304" pitchFamily="18" charset="0"/>
                <a:cs typeface="Times New Roman" panose="02020603050405020304" pitchFamily="18" charset="0"/>
              </a:rPr>
              <a:t>Tárgyi eszköz beruházás, felújítás jogcím</a:t>
            </a:r>
            <a:endParaRPr lang="hu-HU" dirty="0"/>
          </a:p>
        </p:txBody>
      </p:sp>
      <p:sp>
        <p:nvSpPr>
          <p:cNvPr id="3" name="Tartalom helye 2"/>
          <p:cNvSpPr>
            <a:spLocks noGrp="1"/>
          </p:cNvSpPr>
          <p:nvPr>
            <p:ph idx="1"/>
          </p:nvPr>
        </p:nvSpPr>
        <p:spPr>
          <a:xfrm>
            <a:off x="1746913" y="1678675"/>
            <a:ext cx="9757699" cy="4584101"/>
          </a:xfrm>
        </p:spPr>
        <p:txBody>
          <a:bodyPr>
            <a:normAutofit fontScale="92500" lnSpcReduction="10000"/>
          </a:bodyPr>
          <a:lstStyle/>
          <a:p>
            <a:pPr>
              <a:buFont typeface="Wingdings" panose="05000000000000000000" pitchFamily="2" charset="2"/>
              <a:buChar char="ü"/>
            </a:pPr>
            <a:r>
              <a:rPr lang="hu-HU" dirty="0"/>
              <a:t>A </a:t>
            </a:r>
            <a:r>
              <a:rPr lang="hu-HU" dirty="0" smtClean="0"/>
              <a:t>2016/2017 </a:t>
            </a:r>
            <a:r>
              <a:rPr lang="hu-HU" dirty="0"/>
              <a:t>és </a:t>
            </a:r>
            <a:r>
              <a:rPr lang="hu-HU" dirty="0" smtClean="0"/>
              <a:t>2019/2020 </a:t>
            </a:r>
            <a:r>
              <a:rPr lang="hu-HU" dirty="0"/>
              <a:t>közötti támogatási időszakban tárgyi eszköz beruházás, felújítás jogcímen jóváhagyott sportfejlesztési programmal igen, de lehívott támogatással nem rendelkező sportszervezet ezen a jogcímen új pályázatot nem nyújthat be. Ez alól kivételt jelentenek a több ütemben magvalósuló beruházások, melyeket az MLSZ egyedileg bírál el.</a:t>
            </a:r>
          </a:p>
          <a:p>
            <a:pPr>
              <a:buFont typeface="Wingdings" panose="05000000000000000000" pitchFamily="2" charset="2"/>
              <a:buChar char="ü"/>
            </a:pPr>
            <a:r>
              <a:rPr lang="hu-HU" dirty="0"/>
              <a:t>Az MLSZ Elnöksége által meghatározott keretszámok figyelembevételével a tárgyi eszköz beruházás, felújítás jogcímen benyújtott támogatási igények </a:t>
            </a:r>
            <a:r>
              <a:rPr lang="hu-HU" dirty="0" err="1"/>
              <a:t>kérelmezőnkénti</a:t>
            </a:r>
            <a:r>
              <a:rPr lang="hu-HU" dirty="0"/>
              <a:t> felosztásáról az MLSZ Infrastruktúra Igazgatósága és az MLSZ megyei igazgatósága tesz javaslatot.</a:t>
            </a:r>
          </a:p>
          <a:p>
            <a:pPr>
              <a:buFont typeface="Wingdings" panose="05000000000000000000" pitchFamily="2" charset="2"/>
              <a:buChar char="ü"/>
            </a:pPr>
            <a:r>
              <a:rPr lang="hu-HU" dirty="0"/>
              <a:t>Azok a korábbi években jóváhagyott beruházások, amelyekhez kapcsolódóan a Kérelmező lehívott támogatással rendelkezik, a 2020/21-ra eső ütemének jóváhagyása az értékelés során elsőbbséget élvez.</a:t>
            </a:r>
          </a:p>
          <a:p>
            <a:pPr>
              <a:buFont typeface="Wingdings" panose="05000000000000000000" pitchFamily="2" charset="2"/>
              <a:buChar char="ü"/>
            </a:pPr>
            <a:r>
              <a:rPr lang="hu-HU" dirty="0"/>
              <a:t>Azon sportszervezet, amelyik még rendelkezik a </a:t>
            </a:r>
            <a:r>
              <a:rPr lang="hu-HU" dirty="0" smtClean="0"/>
              <a:t>2020/2021 </a:t>
            </a:r>
            <a:r>
              <a:rPr lang="hu-HU" dirty="0"/>
              <a:t>évi sportfejlesztési program benyújtásakor be nem fejezett </a:t>
            </a:r>
            <a:r>
              <a:rPr lang="hu-HU" dirty="0" smtClean="0"/>
              <a:t>2016/2017 </a:t>
            </a:r>
            <a:r>
              <a:rPr lang="hu-HU" dirty="0"/>
              <a:t>évadról vagy korábbról áthúzódó ingatlan beruházással, e jogcímen nem pályázhat, ide nem értve a több ütemben megvalósuló beruházásokat.</a:t>
            </a:r>
          </a:p>
          <a:p>
            <a:pPr>
              <a:buFont typeface="Wingdings" panose="05000000000000000000" pitchFamily="2" charset="2"/>
              <a:buChar char="ü"/>
            </a:pPr>
            <a:endParaRPr lang="hu-HU" sz="2400" b="1" dirty="0">
              <a:solidFill>
                <a:schemeClr val="tx1"/>
              </a:solidFill>
              <a:latin typeface="Times New Roman" panose="02020603050405020304" pitchFamily="18" charset="0"/>
              <a:cs typeface="Times New Roman" panose="02020603050405020304" pitchFamily="18" charset="0"/>
            </a:endParaRPr>
          </a:p>
        </p:txBody>
      </p:sp>
      <p:sp>
        <p:nvSpPr>
          <p:cNvPr id="4" name="Dátum helye 3"/>
          <p:cNvSpPr>
            <a:spLocks noGrp="1"/>
          </p:cNvSpPr>
          <p:nvPr>
            <p:ph type="dt" sz="half" idx="10"/>
          </p:nvPr>
        </p:nvSpPr>
        <p:spPr/>
        <p:txBody>
          <a:bodyPr/>
          <a:lstStyle/>
          <a:p>
            <a:fld id="{F9566E1B-EC33-40CF-B400-3BE399D1A4A8}" type="datetime1">
              <a:rPr lang="hu-HU" smtClean="0">
                <a:solidFill>
                  <a:schemeClr val="tx1"/>
                </a:solidFill>
              </a:rPr>
              <a:t>2020.02.26.</a:t>
            </a:fld>
            <a:endParaRPr lang="hu-HU" dirty="0">
              <a:solidFill>
                <a:schemeClr val="tx1"/>
              </a:solidFill>
            </a:endParaRPr>
          </a:p>
        </p:txBody>
      </p:sp>
      <p:sp>
        <p:nvSpPr>
          <p:cNvPr id="5" name="Dia számának helye 4"/>
          <p:cNvSpPr>
            <a:spLocks noGrp="1"/>
          </p:cNvSpPr>
          <p:nvPr>
            <p:ph type="sldNum" sz="quarter" idx="12"/>
          </p:nvPr>
        </p:nvSpPr>
        <p:spPr/>
        <p:txBody>
          <a:bodyPr/>
          <a:lstStyle/>
          <a:p>
            <a:fld id="{8C1FF033-DBAB-4004-85CB-90ACA4CA01AE}" type="slidenum">
              <a:rPr lang="hu-HU" smtClean="0"/>
              <a:t>25</a:t>
            </a:fld>
            <a:endParaRPr lang="hu-HU"/>
          </a:p>
        </p:txBody>
      </p:sp>
    </p:spTree>
    <p:extLst>
      <p:ext uri="{BB962C8B-B14F-4D97-AF65-F5344CB8AC3E}">
        <p14:creationId xmlns:p14="http://schemas.microsoft.com/office/powerpoint/2010/main" val="321790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84C3F314-8502-4D9B-B275-6CBFD077FF10}"/>
              </a:ext>
            </a:extLst>
          </p:cNvPr>
          <p:cNvSpPr>
            <a:spLocks noGrp="1"/>
          </p:cNvSpPr>
          <p:nvPr>
            <p:ph type="title"/>
          </p:nvPr>
        </p:nvSpPr>
        <p:spPr/>
        <p:txBody>
          <a:bodyPr/>
          <a:lstStyle/>
          <a:p>
            <a:r>
              <a:rPr lang="hu-HU" b="1" dirty="0">
                <a:solidFill>
                  <a:schemeClr val="tx1"/>
                </a:solidFill>
                <a:latin typeface="Times New Roman" panose="02020603050405020304" pitchFamily="18" charset="0"/>
                <a:cs typeface="Times New Roman" panose="02020603050405020304" pitchFamily="18" charset="0"/>
              </a:rPr>
              <a:t>Tárgyi eszköz beruházás, felújítás jogcím</a:t>
            </a:r>
            <a:endParaRPr lang="hu-HU" dirty="0"/>
          </a:p>
        </p:txBody>
      </p:sp>
      <p:sp>
        <p:nvSpPr>
          <p:cNvPr id="3" name="Tartalom helye 2">
            <a:extLst>
              <a:ext uri="{FF2B5EF4-FFF2-40B4-BE49-F238E27FC236}">
                <a16:creationId xmlns="" xmlns:a16="http://schemas.microsoft.com/office/drawing/2014/main" id="{9B6E2D37-B55E-41F9-9F11-B3404F924D8D}"/>
              </a:ext>
            </a:extLst>
          </p:cNvPr>
          <p:cNvSpPr>
            <a:spLocks noGrp="1"/>
          </p:cNvSpPr>
          <p:nvPr>
            <p:ph idx="1"/>
          </p:nvPr>
        </p:nvSpPr>
        <p:spPr/>
        <p:txBody>
          <a:bodyPr/>
          <a:lstStyle/>
          <a:p>
            <a:r>
              <a:rPr lang="hu-HU" dirty="0"/>
              <a:t>Minden ingatlanhoz kapcsolódó beruházásnak meg kell felelni az MLSZ Infrastruktúra és Biztonsági Szabályzatának!</a:t>
            </a:r>
          </a:p>
          <a:p>
            <a:pPr marL="0" lvl="0" indent="0">
              <a:buNone/>
            </a:pPr>
            <a:r>
              <a:rPr lang="hu-HU" u="sng" dirty="0"/>
              <a:t>Nem preferált ingatlan-beruházás</a:t>
            </a:r>
            <a:r>
              <a:rPr lang="hu-HU" dirty="0"/>
              <a:t>ok:</a:t>
            </a:r>
          </a:p>
          <a:p>
            <a:pPr lvl="0"/>
            <a:r>
              <a:rPr lang="hu-HU" dirty="0"/>
              <a:t>ingatlan vásárlás;</a:t>
            </a:r>
          </a:p>
          <a:p>
            <a:pPr lvl="0"/>
            <a:r>
              <a:rPr lang="hu-HU" dirty="0"/>
              <a:t>nem közvetlen labdarúgás célú sportpályák építése, felújítása;</a:t>
            </a:r>
          </a:p>
          <a:p>
            <a:pPr lvl="0"/>
            <a:r>
              <a:rPr lang="hu-HU" dirty="0"/>
              <a:t>szálláshelyek építése, felújítása (ide nem értve az Akadémiákat);</a:t>
            </a:r>
          </a:p>
          <a:p>
            <a:pPr lvl="0"/>
            <a:r>
              <a:rPr lang="hu-HU" dirty="0"/>
              <a:t>kültéri kondicionáló park építése;</a:t>
            </a:r>
          </a:p>
          <a:p>
            <a:pPr lvl="0"/>
            <a:r>
              <a:rPr lang="hu-HU" b="1" dirty="0"/>
              <a:t>Konténer épületek</a:t>
            </a:r>
            <a:endParaRPr lang="hu-HU" dirty="0"/>
          </a:p>
          <a:p>
            <a:endParaRPr lang="hu-HU" dirty="0"/>
          </a:p>
          <a:p>
            <a:endParaRPr lang="hu-HU" dirty="0"/>
          </a:p>
        </p:txBody>
      </p:sp>
      <p:sp>
        <p:nvSpPr>
          <p:cNvPr id="4" name="Dátum helye 3">
            <a:extLst>
              <a:ext uri="{FF2B5EF4-FFF2-40B4-BE49-F238E27FC236}">
                <a16:creationId xmlns="" xmlns:a16="http://schemas.microsoft.com/office/drawing/2014/main" id="{CF9A3C03-B923-48F1-B4CC-EE50F6F9F0FF}"/>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A194AA31-00AF-4F07-BB0D-09CD6447C5E4}"/>
              </a:ext>
            </a:extLst>
          </p:cNvPr>
          <p:cNvSpPr>
            <a:spLocks noGrp="1"/>
          </p:cNvSpPr>
          <p:nvPr>
            <p:ph type="sldNum" sz="quarter" idx="12"/>
          </p:nvPr>
        </p:nvSpPr>
        <p:spPr/>
        <p:txBody>
          <a:bodyPr/>
          <a:lstStyle/>
          <a:p>
            <a:fld id="{8C1FF033-DBAB-4004-85CB-90ACA4CA01AE}" type="slidenum">
              <a:rPr lang="hu-HU" smtClean="0"/>
              <a:t>26</a:t>
            </a:fld>
            <a:endParaRPr lang="hu-HU"/>
          </a:p>
        </p:txBody>
      </p:sp>
    </p:spTree>
    <p:extLst>
      <p:ext uri="{BB962C8B-B14F-4D97-AF65-F5344CB8AC3E}">
        <p14:creationId xmlns:p14="http://schemas.microsoft.com/office/powerpoint/2010/main" val="2476015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214DFA9B-E573-4B30-9F18-12869AA248AF}"/>
              </a:ext>
            </a:extLst>
          </p:cNvPr>
          <p:cNvSpPr>
            <a:spLocks noGrp="1"/>
          </p:cNvSpPr>
          <p:nvPr>
            <p:ph type="title"/>
          </p:nvPr>
        </p:nvSpPr>
        <p:spPr/>
        <p:txBody>
          <a:bodyPr/>
          <a:lstStyle/>
          <a:p>
            <a:r>
              <a:rPr lang="hu-HU" b="1" dirty="0">
                <a:solidFill>
                  <a:schemeClr val="tx1"/>
                </a:solidFill>
                <a:latin typeface="Times New Roman" panose="02020603050405020304" pitchFamily="18" charset="0"/>
                <a:cs typeface="Times New Roman" panose="02020603050405020304" pitchFamily="18" charset="0"/>
              </a:rPr>
              <a:t>Tárgyi eszköz beruházás, felújítás jogcím</a:t>
            </a:r>
            <a:endParaRPr lang="hu-HU" dirty="0"/>
          </a:p>
        </p:txBody>
      </p:sp>
      <p:sp>
        <p:nvSpPr>
          <p:cNvPr id="3" name="Tartalom helye 2">
            <a:extLst>
              <a:ext uri="{FF2B5EF4-FFF2-40B4-BE49-F238E27FC236}">
                <a16:creationId xmlns="" xmlns:a16="http://schemas.microsoft.com/office/drawing/2014/main" id="{61014C16-F2A2-45FA-9091-2E051F9EFF24}"/>
              </a:ext>
            </a:extLst>
          </p:cNvPr>
          <p:cNvSpPr>
            <a:spLocks noGrp="1"/>
          </p:cNvSpPr>
          <p:nvPr>
            <p:ph idx="1"/>
          </p:nvPr>
        </p:nvSpPr>
        <p:spPr>
          <a:xfrm>
            <a:off x="1937982" y="1487606"/>
            <a:ext cx="9566630" cy="4423616"/>
          </a:xfrm>
        </p:spPr>
        <p:txBody>
          <a:bodyPr>
            <a:normAutofit lnSpcReduction="10000"/>
          </a:bodyPr>
          <a:lstStyle/>
          <a:p>
            <a:pPr lvl="0"/>
            <a:r>
              <a:rPr lang="hu-HU" b="1" dirty="0"/>
              <a:t> </a:t>
            </a:r>
            <a:r>
              <a:rPr lang="hu-HU" dirty="0"/>
              <a:t>A pályavilágításnak legalább 200 lux teljesítményűnek kell lennie. A fényerőnek a teljes fenntartási időszak alatt el kell érnie a megadott értéket.</a:t>
            </a:r>
          </a:p>
          <a:p>
            <a:r>
              <a:rPr lang="hu-HU" dirty="0"/>
              <a:t> 2020/2021-től fedett játéktér kialakítására minden sportszervezet pályázhat, a jóváhagyás a pénzügyi keretek függvényében történik.</a:t>
            </a:r>
          </a:p>
          <a:p>
            <a:r>
              <a:rPr lang="hu-HU" dirty="0"/>
              <a:t> A Tao tv. 22/C (4c) szerinti támogatási intenzitás emelés feltételei az alábbiak:</a:t>
            </a:r>
            <a:endParaRPr lang="hu-HU" sz="1600" dirty="0"/>
          </a:p>
          <a:p>
            <a:pPr lvl="1"/>
            <a:r>
              <a:rPr lang="hu-HU" dirty="0"/>
              <a:t>legalább 80%-os pénzügyileg teljesített feltöltöttség az ingatlanhoz kapcsolódó tárgyi eszköz jogcímen;</a:t>
            </a:r>
            <a:endParaRPr lang="hu-HU" sz="1400" dirty="0"/>
          </a:p>
          <a:p>
            <a:pPr lvl="1"/>
            <a:r>
              <a:rPr lang="hu-HU" b="1" dirty="0"/>
              <a:t>amatőr klubok esetén a megyei társadalmi elnökség egyetértésével, a megyei igazgató tesz javaslatot a rendelkezésére álló támogatási keret figyelembe vételével</a:t>
            </a:r>
            <a:r>
              <a:rPr lang="hu-HU" dirty="0"/>
              <a:t>;</a:t>
            </a:r>
            <a:endParaRPr lang="hu-HU" sz="1400" dirty="0"/>
          </a:p>
          <a:p>
            <a:pPr lvl="1"/>
            <a:r>
              <a:rPr lang="hu-HU" dirty="0"/>
              <a:t>a b) pontba nem tartozó sportszervezetek jóváhagyásáról az MLSZ Elnöksége dönt;</a:t>
            </a:r>
            <a:endParaRPr lang="hu-HU" sz="1400" dirty="0"/>
          </a:p>
          <a:p>
            <a:pPr lvl="1"/>
            <a:r>
              <a:rPr lang="hu-HU" dirty="0"/>
              <a:t>nincs függő elszámolási hátraléka;</a:t>
            </a:r>
          </a:p>
          <a:p>
            <a:pPr lvl="1"/>
            <a:r>
              <a:rPr lang="hu-HU" dirty="0"/>
              <a:t>Annak a sportegyesületnek, amelynek a korábbi évadokra vonatkozóan a támogatási intenzitás 100% növelését az MLSZ jóváhagyta, annak a 2020/21 évadban ingatlan-beruházás nem hagyható jóvá – ide nem értve a több ütemű beruházások következő ütemét.</a:t>
            </a:r>
          </a:p>
          <a:p>
            <a:pPr lvl="1"/>
            <a:endParaRPr lang="hu-HU" sz="1400" dirty="0"/>
          </a:p>
          <a:p>
            <a:endParaRPr lang="hu-HU" dirty="0"/>
          </a:p>
        </p:txBody>
      </p:sp>
      <p:sp>
        <p:nvSpPr>
          <p:cNvPr id="4" name="Dátum helye 3">
            <a:extLst>
              <a:ext uri="{FF2B5EF4-FFF2-40B4-BE49-F238E27FC236}">
                <a16:creationId xmlns="" xmlns:a16="http://schemas.microsoft.com/office/drawing/2014/main" id="{01CA3D04-1275-4441-AABE-D6132858FCE7}"/>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09DFC41E-4209-4937-BC93-73AE458A35C6}"/>
              </a:ext>
            </a:extLst>
          </p:cNvPr>
          <p:cNvSpPr>
            <a:spLocks noGrp="1"/>
          </p:cNvSpPr>
          <p:nvPr>
            <p:ph type="sldNum" sz="quarter" idx="12"/>
          </p:nvPr>
        </p:nvSpPr>
        <p:spPr/>
        <p:txBody>
          <a:bodyPr/>
          <a:lstStyle/>
          <a:p>
            <a:fld id="{8C1FF033-DBAB-4004-85CB-90ACA4CA01AE}" type="slidenum">
              <a:rPr lang="hu-HU" smtClean="0"/>
              <a:t>27</a:t>
            </a:fld>
            <a:endParaRPr lang="hu-HU"/>
          </a:p>
        </p:txBody>
      </p:sp>
    </p:spTree>
    <p:extLst>
      <p:ext uri="{BB962C8B-B14F-4D97-AF65-F5344CB8AC3E}">
        <p14:creationId xmlns:p14="http://schemas.microsoft.com/office/powerpoint/2010/main" val="3906357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5" name="Alcím 2"/>
          <p:cNvSpPr txBox="1">
            <a:spLocks/>
          </p:cNvSpPr>
          <p:nvPr/>
        </p:nvSpPr>
        <p:spPr>
          <a:xfrm>
            <a:off x="1639885" y="1487770"/>
            <a:ext cx="9868010" cy="22560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hu-HU" sz="2500" dirty="0"/>
          </a:p>
          <a:p>
            <a:pPr marL="0" indent="0" algn="ctr">
              <a:lnSpc>
                <a:spcPct val="150000"/>
              </a:lnSpc>
              <a:buNone/>
            </a:pPr>
            <a:r>
              <a:rPr lang="hu-HU" sz="6600" dirty="0">
                <a:latin typeface="Times" panose="02020603050405020304" pitchFamily="18" charset="0"/>
                <a:cs typeface="Times New Roman" panose="02020603050405020304" pitchFamily="18" charset="0"/>
              </a:rPr>
              <a:t>Köszönöm a figyelmet!</a:t>
            </a:r>
          </a:p>
        </p:txBody>
      </p:sp>
      <p:sp>
        <p:nvSpPr>
          <p:cNvPr id="6" name="Dátum helye 5"/>
          <p:cNvSpPr>
            <a:spLocks noGrp="1"/>
          </p:cNvSpPr>
          <p:nvPr>
            <p:ph type="dt" sz="half" idx="10"/>
          </p:nvPr>
        </p:nvSpPr>
        <p:spPr/>
        <p:txBody>
          <a:bodyPr/>
          <a:lstStyle/>
          <a:p>
            <a:fld id="{FA83EF1A-560D-42B4-8F77-51C0883D9583}" type="datetime1">
              <a:rPr lang="hu-HU" smtClean="0">
                <a:solidFill>
                  <a:schemeClr val="tx1"/>
                </a:solidFill>
              </a:rPr>
              <a:t>2020.02.26.</a:t>
            </a:fld>
            <a:endParaRPr lang="hu-HU" dirty="0">
              <a:solidFill>
                <a:schemeClr val="tx1"/>
              </a:solidFill>
            </a:endParaRPr>
          </a:p>
        </p:txBody>
      </p:sp>
      <p:sp>
        <p:nvSpPr>
          <p:cNvPr id="7" name="Dia számának helye 6"/>
          <p:cNvSpPr>
            <a:spLocks noGrp="1"/>
          </p:cNvSpPr>
          <p:nvPr>
            <p:ph type="sldNum" sz="quarter" idx="12"/>
          </p:nvPr>
        </p:nvSpPr>
        <p:spPr/>
        <p:txBody>
          <a:bodyPr/>
          <a:lstStyle/>
          <a:p>
            <a:fld id="{8C1FF033-DBAB-4004-85CB-90ACA4CA01AE}" type="slidenum">
              <a:rPr lang="hu-HU" smtClean="0"/>
              <a:t>28</a:t>
            </a:fld>
            <a:endParaRPr lang="hu-HU"/>
          </a:p>
        </p:txBody>
      </p:sp>
      <p:sp>
        <p:nvSpPr>
          <p:cNvPr id="8" name="Cím 1"/>
          <p:cNvSpPr txBox="1">
            <a:spLocks/>
          </p:cNvSpPr>
          <p:nvPr/>
        </p:nvSpPr>
        <p:spPr>
          <a:xfrm>
            <a:off x="1609886" y="723180"/>
            <a:ext cx="9945189" cy="470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hu-H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6392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592925" y="624110"/>
            <a:ext cx="8911687" cy="777307"/>
          </a:xfrm>
        </p:spPr>
        <p:txBody>
          <a:bodyPr/>
          <a:lstStyle/>
          <a:p>
            <a:r>
              <a:rPr lang="hu-HU" b="1" dirty="0">
                <a:solidFill>
                  <a:schemeClr val="tx1"/>
                </a:solidFill>
                <a:latin typeface="Times New Roman" panose="02020603050405020304" pitchFamily="18" charset="0"/>
                <a:cs typeface="Times New Roman" panose="02020603050405020304" pitchFamily="18" charset="0"/>
              </a:rPr>
              <a:t>A TAO támogatási rendszerről II.</a:t>
            </a:r>
            <a:endParaRPr lang="hu-HU" dirty="0"/>
          </a:p>
        </p:txBody>
      </p:sp>
      <p:sp>
        <p:nvSpPr>
          <p:cNvPr id="4" name="Dátum helye 3"/>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p:cNvSpPr>
            <a:spLocks noGrp="1"/>
          </p:cNvSpPr>
          <p:nvPr>
            <p:ph type="sldNum" sz="quarter" idx="12"/>
          </p:nvPr>
        </p:nvSpPr>
        <p:spPr/>
        <p:txBody>
          <a:bodyPr/>
          <a:lstStyle/>
          <a:p>
            <a:fld id="{8C1FF033-DBAB-4004-85CB-90ACA4CA01AE}" type="slidenum">
              <a:rPr lang="hu-HU" smtClean="0"/>
              <a:t>3</a:t>
            </a:fld>
            <a:endParaRPr lang="hu-HU"/>
          </a:p>
        </p:txBody>
      </p:sp>
      <p:sp>
        <p:nvSpPr>
          <p:cNvPr id="6" name="Tartalom helye 7"/>
          <p:cNvSpPr>
            <a:spLocks noGrp="1"/>
          </p:cNvSpPr>
          <p:nvPr>
            <p:ph idx="1"/>
          </p:nvPr>
        </p:nvSpPr>
        <p:spPr>
          <a:xfrm>
            <a:off x="2589211" y="1888435"/>
            <a:ext cx="9029631" cy="4022787"/>
          </a:xfrm>
        </p:spPr>
        <p:txBody>
          <a:bodyPr/>
          <a:lstStyle/>
          <a:p>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Tárgyi (70 %)</a:t>
            </a:r>
          </a:p>
          <a:p>
            <a:r>
              <a:rPr lang="hu-HU" sz="2400" dirty="0" err="1">
                <a:solidFill>
                  <a:schemeClr val="tx1">
                    <a:lumMod val="95000"/>
                    <a:lumOff val="5000"/>
                  </a:schemeClr>
                </a:solidFill>
                <a:latin typeface="Times New Roman" panose="02020603050405020304" pitchFamily="18" charset="0"/>
                <a:cs typeface="Times New Roman" panose="02020603050405020304" pitchFamily="18" charset="0"/>
              </a:rPr>
              <a:t>Up</a:t>
            </a:r>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 (90 %)</a:t>
            </a:r>
          </a:p>
          <a:p>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Személyi ráfordítások (50 %)</a:t>
            </a:r>
          </a:p>
          <a:p>
            <a:r>
              <a:rPr lang="hu-HU" sz="2400" dirty="0">
                <a:solidFill>
                  <a:schemeClr val="tx1">
                    <a:lumMod val="95000"/>
                    <a:lumOff val="5000"/>
                  </a:schemeClr>
                </a:solidFill>
                <a:latin typeface="Times New Roman" panose="02020603050405020304" pitchFamily="18" charset="0"/>
                <a:cs typeface="Times New Roman" panose="02020603050405020304" pitchFamily="18" charset="0"/>
              </a:rPr>
              <a:t>Képzés (50 %)</a:t>
            </a:r>
          </a:p>
          <a:p>
            <a:r>
              <a:rPr lang="hu-HU" sz="2400" i="1" dirty="0">
                <a:solidFill>
                  <a:schemeClr val="tx1">
                    <a:lumMod val="95000"/>
                    <a:lumOff val="5000"/>
                  </a:schemeClr>
                </a:solidFill>
                <a:latin typeface="Times New Roman" panose="02020603050405020304" pitchFamily="18" charset="0"/>
                <a:cs typeface="Times New Roman" panose="02020603050405020304" pitchFamily="18" charset="0"/>
              </a:rPr>
              <a:t>Versenyeztetés (90 %): nem pályázható (MLSZ-en keresztül érkezik)</a:t>
            </a:r>
          </a:p>
          <a:p>
            <a:r>
              <a:rPr lang="hu-HU" sz="2400" b="1" dirty="0">
                <a:solidFill>
                  <a:srgbClr val="FF0000"/>
                </a:solidFill>
                <a:latin typeface="Times New Roman" panose="02020603050405020304" pitchFamily="18" charset="0"/>
                <a:cs typeface="Times New Roman" panose="02020603050405020304" pitchFamily="18" charset="0"/>
              </a:rPr>
              <a:t>Sportcélú ingatlan üzemeltetésének költségei (50%)</a:t>
            </a:r>
          </a:p>
          <a:p>
            <a:endParaRPr lang="hu-HU"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ctr">
              <a:buNone/>
            </a:pPr>
            <a:r>
              <a:rPr lang="hu-HU" sz="2400" b="1" u="sng" dirty="0">
                <a:solidFill>
                  <a:schemeClr val="tx1">
                    <a:lumMod val="95000"/>
                    <a:lumOff val="5000"/>
                  </a:schemeClr>
                </a:solidFill>
                <a:latin typeface="Times New Roman" panose="02020603050405020304" pitchFamily="18" charset="0"/>
                <a:cs typeface="Times New Roman" panose="02020603050405020304" pitchFamily="18" charset="0"/>
              </a:rPr>
              <a:t>Megvalósításhoz ÖNERŐ SZÜKSÉGES!</a:t>
            </a:r>
          </a:p>
          <a:p>
            <a:endParaRPr lang="hu-HU" dirty="0"/>
          </a:p>
        </p:txBody>
      </p:sp>
    </p:spTree>
    <p:extLst>
      <p:ext uri="{BB962C8B-B14F-4D97-AF65-F5344CB8AC3E}">
        <p14:creationId xmlns:p14="http://schemas.microsoft.com/office/powerpoint/2010/main" val="287604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4" name="Alcím 2"/>
          <p:cNvSpPr txBox="1">
            <a:spLocks/>
          </p:cNvSpPr>
          <p:nvPr/>
        </p:nvSpPr>
        <p:spPr>
          <a:xfrm>
            <a:off x="1771816" y="1280160"/>
            <a:ext cx="10133672" cy="5440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Font typeface="Wingdings" panose="05000000000000000000" pitchFamily="2" charset="2"/>
              <a:buChar char="v"/>
            </a:pPr>
            <a:r>
              <a:rPr lang="hu-HU" dirty="0">
                <a:latin typeface="Times New Roman" panose="02020603050405020304" pitchFamily="18" charset="0"/>
                <a:cs typeface="Times New Roman" panose="02020603050405020304" pitchFamily="18" charset="0"/>
              </a:rPr>
              <a:t>Jogvesztő határidő: </a:t>
            </a:r>
            <a:r>
              <a:rPr lang="hu-HU" b="1" u="sng" dirty="0" smtClean="0">
                <a:solidFill>
                  <a:srgbClr val="FF0000"/>
                </a:solidFill>
                <a:latin typeface="Times New Roman" panose="02020603050405020304" pitchFamily="18" charset="0"/>
                <a:cs typeface="Times New Roman" panose="02020603050405020304" pitchFamily="18" charset="0"/>
              </a:rPr>
              <a:t>FEBRUÁR utolsó napja</a:t>
            </a:r>
            <a:r>
              <a:rPr lang="hu-HU" b="1" dirty="0" smtClean="0">
                <a:solidFill>
                  <a:srgbClr val="FF0000"/>
                </a:solidFill>
                <a:latin typeface="Times New Roman" panose="02020603050405020304" pitchFamily="18" charset="0"/>
                <a:cs typeface="Times New Roman" panose="02020603050405020304" pitchFamily="18" charset="0"/>
              </a:rPr>
              <a:t> </a:t>
            </a:r>
          </a:p>
          <a:p>
            <a:pPr marL="457200" lvl="1" indent="0">
              <a:lnSpc>
                <a:spcPct val="150000"/>
              </a:lnSpc>
              <a:buNone/>
            </a:pPr>
            <a:r>
              <a:rPr lang="hu-HU" b="1" dirty="0">
                <a:solidFill>
                  <a:srgbClr val="FF0000"/>
                </a:solidFill>
                <a:latin typeface="Times New Roman" panose="02020603050405020304" pitchFamily="18" charset="0"/>
                <a:cs typeface="Times New Roman" panose="02020603050405020304" pitchFamily="18" charset="0"/>
              </a:rPr>
              <a:t> </a:t>
            </a:r>
            <a:r>
              <a:rPr lang="hu-HU" b="1" dirty="0" smtClean="0">
                <a:solidFill>
                  <a:srgbClr val="FF0000"/>
                </a:solidFill>
                <a:latin typeface="Times New Roman" panose="02020603050405020304" pitchFamily="18" charset="0"/>
                <a:cs typeface="Times New Roman" panose="02020603050405020304" pitchFamily="18" charset="0"/>
              </a:rPr>
              <a:t>    </a:t>
            </a:r>
            <a:r>
              <a:rPr lang="hu-HU" dirty="0" smtClean="0">
                <a:solidFill>
                  <a:srgbClr val="151205"/>
                </a:solidFill>
                <a:latin typeface="Times New Roman" panose="02020603050405020304" pitchFamily="18" charset="0"/>
                <a:cs typeface="Times New Roman" panose="02020603050405020304" pitchFamily="18" charset="0"/>
              </a:rPr>
              <a:t>Munkaszüneti nap miatt: </a:t>
            </a:r>
            <a:r>
              <a:rPr lang="hu-HU" sz="3600" b="1" dirty="0" smtClean="0">
                <a:solidFill>
                  <a:srgbClr val="FF0000"/>
                </a:solidFill>
                <a:latin typeface="Times New Roman" panose="02020603050405020304" pitchFamily="18" charset="0"/>
                <a:cs typeface="Times New Roman" panose="02020603050405020304" pitchFamily="18" charset="0"/>
              </a:rPr>
              <a:t>2020. március 02. hétfő 23.59.</a:t>
            </a:r>
            <a:endParaRPr lang="hu-HU" sz="3600" b="1" dirty="0" smtClean="0">
              <a:solidFill>
                <a:srgbClr val="151205"/>
              </a:solidFill>
              <a:latin typeface="Times New Roman" panose="02020603050405020304" pitchFamily="18" charset="0"/>
              <a:cs typeface="Times New Roman" panose="02020603050405020304" pitchFamily="18" charset="0"/>
            </a:endParaRPr>
          </a:p>
          <a:p>
            <a:pPr lvl="1">
              <a:lnSpc>
                <a:spcPct val="150000"/>
              </a:lnSpc>
              <a:buFont typeface="Wingdings" panose="05000000000000000000" pitchFamily="2" charset="2"/>
              <a:buChar char="v"/>
            </a:pPr>
            <a:endParaRPr lang="hu-HU" b="1" dirty="0">
              <a:solidFill>
                <a:srgbClr val="FF0000"/>
              </a:solidFill>
              <a:latin typeface="Times New Roman" panose="02020603050405020304" pitchFamily="18" charset="0"/>
              <a:cs typeface="Times New Roman" panose="02020603050405020304" pitchFamily="18" charset="0"/>
            </a:endParaRPr>
          </a:p>
          <a:p>
            <a:pPr lvl="1">
              <a:lnSpc>
                <a:spcPct val="150000"/>
              </a:lnSpc>
              <a:buFont typeface="Wingdings" panose="05000000000000000000" pitchFamily="2" charset="2"/>
              <a:buChar char="v"/>
            </a:pPr>
            <a:r>
              <a:rPr lang="hu-HU" dirty="0" smtClean="0">
                <a:latin typeface="Times New Roman" panose="02020603050405020304" pitchFamily="18" charset="0"/>
                <a:cs typeface="Times New Roman" panose="02020603050405020304" pitchFamily="18" charset="0"/>
              </a:rPr>
              <a:t>Elektronikus </a:t>
            </a:r>
            <a:r>
              <a:rPr lang="hu-HU" dirty="0">
                <a:latin typeface="Times New Roman" panose="02020603050405020304" pitchFamily="18" charset="0"/>
                <a:cs typeface="Times New Roman" panose="02020603050405020304" pitchFamily="18" charset="0"/>
              </a:rPr>
              <a:t>Kérelmi Felület (sehol máshol)                </a:t>
            </a:r>
            <a:r>
              <a:rPr lang="hu-HU" i="1" dirty="0">
                <a:latin typeface="Times New Roman" panose="02020603050405020304" pitchFamily="18" charset="0"/>
                <a:cs typeface="Times New Roman" panose="02020603050405020304" pitchFamily="18" charset="0"/>
              </a:rPr>
              <a:t>„BEKÜLDÉS”</a:t>
            </a:r>
            <a:r>
              <a:rPr lang="hu-HU"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hlinkClick r:id="rId2"/>
              </a:rPr>
              <a:t>https://mlsztao2020.flexinform.hu/</a:t>
            </a:r>
            <a:r>
              <a:rPr lang="hu-HU" dirty="0">
                <a:latin typeface="Times New Roman" panose="02020603050405020304" pitchFamily="18" charset="0"/>
                <a:cs typeface="Times New Roman" panose="02020603050405020304" pitchFamily="18" charset="0"/>
              </a:rPr>
              <a:t> </a:t>
            </a:r>
          </a:p>
          <a:p>
            <a:pPr lvl="1">
              <a:lnSpc>
                <a:spcPct val="150000"/>
              </a:lnSpc>
              <a:buFont typeface="Wingdings" panose="05000000000000000000" pitchFamily="2" charset="2"/>
              <a:buChar char="v"/>
            </a:pPr>
            <a:r>
              <a:rPr lang="hu-HU" dirty="0">
                <a:latin typeface="Times New Roman" panose="02020603050405020304" pitchFamily="18" charset="0"/>
                <a:cs typeface="Times New Roman" panose="02020603050405020304" pitchFamily="18" charset="0"/>
              </a:rPr>
              <a:t>ELEKTRONIKUS ALÁÍRÁS ÜGYFÉLKAPUN KERESZTÜL!</a:t>
            </a:r>
          </a:p>
          <a:p>
            <a:pPr marL="0" indent="0">
              <a:lnSpc>
                <a:spcPct val="150000"/>
              </a:lnSpc>
              <a:buNone/>
            </a:pPr>
            <a:endParaRPr lang="hu-HU" dirty="0"/>
          </a:p>
          <a:p>
            <a:pPr marL="342900" indent="-342900">
              <a:buFontTx/>
              <a:buChar char="-"/>
            </a:pPr>
            <a:endParaRPr lang="hu-HU" dirty="0"/>
          </a:p>
          <a:p>
            <a:pPr marL="342900" indent="-342900">
              <a:buFontTx/>
              <a:buChar char="-"/>
            </a:pPr>
            <a:endParaRPr lang="hu-HU" dirty="0"/>
          </a:p>
        </p:txBody>
      </p:sp>
      <p:sp>
        <p:nvSpPr>
          <p:cNvPr id="7" name="Dia számának helye 6"/>
          <p:cNvSpPr>
            <a:spLocks noGrp="1"/>
          </p:cNvSpPr>
          <p:nvPr>
            <p:ph type="sldNum" sz="quarter" idx="12"/>
          </p:nvPr>
        </p:nvSpPr>
        <p:spPr/>
        <p:txBody>
          <a:bodyPr/>
          <a:lstStyle/>
          <a:p>
            <a:fld id="{8C1FF033-DBAB-4004-85CB-90ACA4CA01AE}" type="slidenum">
              <a:rPr lang="hu-HU" smtClean="0"/>
              <a:t>4</a:t>
            </a:fld>
            <a:endParaRPr lang="hu-HU"/>
          </a:p>
        </p:txBody>
      </p:sp>
      <p:sp>
        <p:nvSpPr>
          <p:cNvPr id="10" name="Cím 1"/>
          <p:cNvSpPr txBox="1">
            <a:spLocks/>
          </p:cNvSpPr>
          <p:nvPr/>
        </p:nvSpPr>
        <p:spPr>
          <a:xfrm>
            <a:off x="2246243" y="682236"/>
            <a:ext cx="9470763" cy="470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600" b="1" dirty="0" smtClean="0">
                <a:latin typeface="Times New Roman" panose="02020603050405020304" pitchFamily="18" charset="0"/>
                <a:cs typeface="Times New Roman" panose="02020603050405020304" pitchFamily="18" charset="0"/>
              </a:rPr>
              <a:t>2020/2021</a:t>
            </a:r>
            <a:r>
              <a:rPr lang="hu-HU" sz="3600" b="1" dirty="0">
                <a:latin typeface="Times New Roman" panose="02020603050405020304" pitchFamily="18" charset="0"/>
                <a:cs typeface="Times New Roman" panose="02020603050405020304" pitchFamily="18" charset="0"/>
              </a:rPr>
              <a:t>. évi TAO pályázat</a:t>
            </a:r>
          </a:p>
        </p:txBody>
      </p:sp>
      <p:sp>
        <p:nvSpPr>
          <p:cNvPr id="2" name="Jobbra nyíl 1"/>
          <p:cNvSpPr/>
          <p:nvPr/>
        </p:nvSpPr>
        <p:spPr>
          <a:xfrm>
            <a:off x="8123657" y="35158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68900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729409" y="624110"/>
            <a:ext cx="9775203" cy="618281"/>
          </a:xfrm>
        </p:spPr>
        <p:txBody>
          <a:bodyPr>
            <a:noAutofit/>
          </a:bodyPr>
          <a:lstStyle/>
          <a:p>
            <a:r>
              <a:rPr lang="hu-HU" b="1" dirty="0">
                <a:solidFill>
                  <a:schemeClr val="tx1"/>
                </a:solidFill>
                <a:latin typeface="Times" panose="02020603050405020304" pitchFamily="18" charset="0"/>
              </a:rPr>
              <a:t>Határidők</a:t>
            </a:r>
          </a:p>
        </p:txBody>
      </p:sp>
      <p:sp>
        <p:nvSpPr>
          <p:cNvPr id="3" name="Tartalom helye 2"/>
          <p:cNvSpPr>
            <a:spLocks noGrp="1"/>
          </p:cNvSpPr>
          <p:nvPr>
            <p:ph idx="1"/>
          </p:nvPr>
        </p:nvSpPr>
        <p:spPr>
          <a:xfrm>
            <a:off x="1569493" y="1774209"/>
            <a:ext cx="9938832" cy="4487443"/>
          </a:xfrm>
        </p:spPr>
        <p:txBody>
          <a:bodyPr>
            <a:normAutofit/>
          </a:bodyPr>
          <a:lstStyle/>
          <a:p>
            <a:pPr>
              <a:buFont typeface="Wingdings" panose="05000000000000000000" pitchFamily="2" charset="2"/>
              <a:buChar char="Ø"/>
            </a:pPr>
            <a:r>
              <a:rPr lang="hu-HU" sz="2800" b="1" dirty="0" smtClean="0">
                <a:latin typeface="Times" panose="02020603050405020304" pitchFamily="18" charset="0"/>
              </a:rPr>
              <a:t>2020.03.02.: </a:t>
            </a:r>
            <a:r>
              <a:rPr lang="hu-HU" sz="2800" dirty="0" smtClean="0">
                <a:latin typeface="Times" panose="02020603050405020304" pitchFamily="18" charset="0"/>
              </a:rPr>
              <a:t>2020/2021-es </a:t>
            </a:r>
            <a:r>
              <a:rPr lang="hu-HU" sz="2800" dirty="0">
                <a:latin typeface="Times" panose="02020603050405020304" pitchFamily="18" charset="0"/>
              </a:rPr>
              <a:t>kérelem benyújtása</a:t>
            </a:r>
          </a:p>
          <a:p>
            <a:pPr>
              <a:buFont typeface="Wingdings" panose="05000000000000000000" pitchFamily="2" charset="2"/>
              <a:buChar char="Ø"/>
            </a:pPr>
            <a:endParaRPr lang="hu-HU" sz="800" dirty="0">
              <a:latin typeface="Times" panose="02020603050405020304" pitchFamily="18" charset="0"/>
            </a:endParaRPr>
          </a:p>
          <a:p>
            <a:pPr>
              <a:buFont typeface="Wingdings" panose="05000000000000000000" pitchFamily="2" charset="2"/>
              <a:buChar char="Ø"/>
            </a:pPr>
            <a:r>
              <a:rPr lang="hu-HU" sz="2800" b="1" dirty="0">
                <a:latin typeface="Times" panose="02020603050405020304" pitchFamily="18" charset="0"/>
              </a:rPr>
              <a:t>2020.05.31.: </a:t>
            </a:r>
            <a:r>
              <a:rPr lang="hu-HU" sz="2800" dirty="0" smtClean="0">
                <a:latin typeface="Times" panose="02020603050405020304" pitchFamily="18" charset="0"/>
              </a:rPr>
              <a:t>2019/2020 </a:t>
            </a:r>
            <a:r>
              <a:rPr lang="hu-HU" sz="2800" dirty="0">
                <a:latin typeface="Times" panose="02020603050405020304" pitchFamily="18" charset="0"/>
              </a:rPr>
              <a:t>program módosítása jogcímen belül</a:t>
            </a:r>
          </a:p>
          <a:p>
            <a:pPr marL="0" indent="0">
              <a:buNone/>
            </a:pPr>
            <a:endParaRPr lang="hu-HU" sz="800" dirty="0">
              <a:latin typeface="Times" panose="02020603050405020304" pitchFamily="18" charset="0"/>
            </a:endParaRPr>
          </a:p>
          <a:p>
            <a:pPr>
              <a:buFont typeface="Wingdings" panose="05000000000000000000" pitchFamily="2" charset="2"/>
              <a:buChar char="Ø"/>
            </a:pPr>
            <a:r>
              <a:rPr lang="hu-HU" sz="2800" b="1" dirty="0">
                <a:latin typeface="Times" panose="02020603050405020304" pitchFamily="18" charset="0"/>
              </a:rPr>
              <a:t>2020.06.30.: </a:t>
            </a:r>
            <a:r>
              <a:rPr lang="hu-HU" sz="2800" dirty="0">
                <a:latin typeface="Times" panose="02020603050405020304" pitchFamily="18" charset="0"/>
              </a:rPr>
              <a:t>korábbi programok módosítása jogcímek között</a:t>
            </a:r>
          </a:p>
          <a:p>
            <a:pPr marL="0" indent="0">
              <a:buNone/>
            </a:pPr>
            <a:endParaRPr lang="hu-HU" sz="800" dirty="0">
              <a:latin typeface="Times" panose="02020603050405020304" pitchFamily="18" charset="0"/>
            </a:endParaRPr>
          </a:p>
          <a:p>
            <a:pPr>
              <a:buFont typeface="Wingdings" panose="05000000000000000000" pitchFamily="2" charset="2"/>
              <a:buChar char="Ø"/>
            </a:pPr>
            <a:r>
              <a:rPr lang="hu-HU" sz="2800" b="1" dirty="0">
                <a:latin typeface="Times" panose="02020603050405020304" pitchFamily="18" charset="0"/>
              </a:rPr>
              <a:t>2020.07.30. (2020.08.14.): </a:t>
            </a:r>
            <a:r>
              <a:rPr lang="hu-HU" sz="2800" dirty="0">
                <a:latin typeface="Times" panose="02020603050405020304" pitchFamily="18" charset="0"/>
              </a:rPr>
              <a:t>vég- vagy </a:t>
            </a:r>
            <a:r>
              <a:rPr lang="hu-HU" sz="2800" i="1" dirty="0">
                <a:latin typeface="Times" panose="02020603050405020304" pitchFamily="18" charset="0"/>
              </a:rPr>
              <a:t>záróelszámolás</a:t>
            </a:r>
            <a:r>
              <a:rPr lang="hu-HU" sz="2800" dirty="0">
                <a:latin typeface="Times" panose="02020603050405020304" pitchFamily="18" charset="0"/>
              </a:rPr>
              <a:t> benyújtása</a:t>
            </a:r>
          </a:p>
          <a:p>
            <a:pPr marL="0" indent="0">
              <a:buNone/>
            </a:pPr>
            <a:endParaRPr lang="hu-HU" sz="800" dirty="0">
              <a:latin typeface="Times" panose="02020603050405020304" pitchFamily="18" charset="0"/>
            </a:endParaRPr>
          </a:p>
          <a:p>
            <a:pPr>
              <a:buFont typeface="Wingdings" panose="05000000000000000000" pitchFamily="2" charset="2"/>
              <a:buChar char="Ø"/>
            </a:pPr>
            <a:r>
              <a:rPr lang="hu-HU" sz="2800" b="1" dirty="0">
                <a:latin typeface="Times" panose="02020603050405020304" pitchFamily="18" charset="0"/>
              </a:rPr>
              <a:t>2020.07.30. (2020.08.14.): </a:t>
            </a:r>
            <a:r>
              <a:rPr lang="hu-HU" sz="2800" i="1" dirty="0">
                <a:latin typeface="Times" panose="02020603050405020304" pitchFamily="18" charset="0"/>
              </a:rPr>
              <a:t>hosszabbítási kérelmek </a:t>
            </a:r>
            <a:r>
              <a:rPr lang="hu-HU" sz="2800" dirty="0">
                <a:latin typeface="Times" panose="02020603050405020304" pitchFamily="18" charset="0"/>
              </a:rPr>
              <a:t>benyújtása</a:t>
            </a:r>
          </a:p>
        </p:txBody>
      </p:sp>
      <p:sp>
        <p:nvSpPr>
          <p:cNvPr id="4" name="Dátum helye 3"/>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p:cNvSpPr>
            <a:spLocks noGrp="1"/>
          </p:cNvSpPr>
          <p:nvPr>
            <p:ph type="sldNum" sz="quarter" idx="12"/>
          </p:nvPr>
        </p:nvSpPr>
        <p:spPr/>
        <p:txBody>
          <a:bodyPr/>
          <a:lstStyle/>
          <a:p>
            <a:fld id="{8C1FF033-DBAB-4004-85CB-90ACA4CA01AE}" type="slidenum">
              <a:rPr lang="hu-HU" smtClean="0"/>
              <a:t>5</a:t>
            </a:fld>
            <a:endParaRPr lang="hu-HU"/>
          </a:p>
        </p:txBody>
      </p:sp>
    </p:spTree>
    <p:extLst>
      <p:ext uri="{BB962C8B-B14F-4D97-AF65-F5344CB8AC3E}">
        <p14:creationId xmlns:p14="http://schemas.microsoft.com/office/powerpoint/2010/main" val="244383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592925" y="624109"/>
            <a:ext cx="8911687" cy="966151"/>
          </a:xfrm>
        </p:spPr>
        <p:txBody>
          <a:bodyPr>
            <a:normAutofit/>
          </a:bodyPr>
          <a:lstStyle/>
          <a:p>
            <a:r>
              <a:rPr lang="hu-HU" b="1" dirty="0">
                <a:solidFill>
                  <a:schemeClr val="tx1"/>
                </a:solidFill>
                <a:latin typeface="Times New Roman" panose="02020603050405020304" pitchFamily="18" charset="0"/>
                <a:cs typeface="Times New Roman" panose="02020603050405020304" pitchFamily="18" charset="0"/>
              </a:rPr>
              <a:t>Sportfejlesztési program - Mellékletek</a:t>
            </a:r>
            <a:endParaRPr lang="hu-HU" dirty="0"/>
          </a:p>
        </p:txBody>
      </p:sp>
      <p:sp>
        <p:nvSpPr>
          <p:cNvPr id="3" name="Tartalom helye 2"/>
          <p:cNvSpPr>
            <a:spLocks noGrp="1"/>
          </p:cNvSpPr>
          <p:nvPr>
            <p:ph idx="1"/>
          </p:nvPr>
        </p:nvSpPr>
        <p:spPr>
          <a:xfrm>
            <a:off x="2589212" y="1590260"/>
            <a:ext cx="8915400" cy="4776034"/>
          </a:xfrm>
        </p:spPr>
        <p:txBody>
          <a:bodyPr/>
          <a:lstStyle/>
          <a:p>
            <a:pPr marL="0" indent="0">
              <a:buNone/>
            </a:pPr>
            <a:r>
              <a:rPr lang="hu-HU" b="1" dirty="0">
                <a:latin typeface="Times" panose="02020603050405020304" pitchFamily="18" charset="0"/>
              </a:rPr>
              <a:t>Minden esetben:</a:t>
            </a:r>
          </a:p>
          <a:p>
            <a:pPr>
              <a:buFont typeface="Wingdings" panose="05000000000000000000" pitchFamily="2" charset="2"/>
              <a:buChar char="Ø"/>
            </a:pPr>
            <a:r>
              <a:rPr lang="hu-HU" b="1" dirty="0">
                <a:latin typeface="Times" panose="02020603050405020304" pitchFamily="18" charset="0"/>
              </a:rPr>
              <a:t>30 napnál nem régebbi </a:t>
            </a:r>
            <a:r>
              <a:rPr lang="hu-HU" dirty="0">
                <a:latin typeface="Times" panose="02020603050405020304" pitchFamily="18" charset="0"/>
              </a:rPr>
              <a:t>törvényszéki kivonat</a:t>
            </a:r>
          </a:p>
          <a:p>
            <a:pPr>
              <a:buFont typeface="Wingdings" panose="05000000000000000000" pitchFamily="2" charset="2"/>
              <a:buChar char="Ø"/>
            </a:pPr>
            <a:r>
              <a:rPr lang="hu-HU" b="1" dirty="0">
                <a:latin typeface="Times" panose="02020603050405020304" pitchFamily="18" charset="0"/>
              </a:rPr>
              <a:t>30 napnál nem régebbi </a:t>
            </a:r>
            <a:r>
              <a:rPr lang="hu-HU" dirty="0">
                <a:latin typeface="Times" panose="02020603050405020304" pitchFamily="18" charset="0"/>
              </a:rPr>
              <a:t>NAV nullás igazolás (adóbevallás nem megfelelő)</a:t>
            </a:r>
          </a:p>
          <a:p>
            <a:pPr>
              <a:buFont typeface="Wingdings" panose="05000000000000000000" pitchFamily="2" charset="2"/>
              <a:buChar char="Ø"/>
            </a:pPr>
            <a:r>
              <a:rPr lang="hu-HU" b="1" dirty="0">
                <a:latin typeface="Times" panose="02020603050405020304" pitchFamily="18" charset="0"/>
              </a:rPr>
              <a:t>Törvényszéki kivonaton szereplő képviselő személyével megegyező aláírási címpéldány (ügyvéd által ellenjegyezve vagy közjegyző által hitelesítve)</a:t>
            </a:r>
          </a:p>
          <a:p>
            <a:pPr>
              <a:buFont typeface="Wingdings" panose="05000000000000000000" pitchFamily="2" charset="2"/>
              <a:buChar char="Ø"/>
            </a:pPr>
            <a:r>
              <a:rPr lang="hu-HU" b="1" dirty="0">
                <a:latin typeface="Times" panose="02020603050405020304" pitchFamily="18" charset="0"/>
              </a:rPr>
              <a:t>Igazgatási szolgáltatási díj befizetése: 10300002-10473718-49020341 (más számlaszám nem megfelelő)</a:t>
            </a:r>
          </a:p>
          <a:p>
            <a:pPr>
              <a:buFont typeface="Wingdings" panose="05000000000000000000" pitchFamily="2" charset="2"/>
              <a:buChar char="Ø"/>
            </a:pPr>
            <a:r>
              <a:rPr lang="hu-HU" b="1" dirty="0">
                <a:latin typeface="Times" panose="02020603050405020304" pitchFamily="18" charset="0"/>
              </a:rPr>
              <a:t>EMMI nyilatkozat (aláírva, lepecsételve)</a:t>
            </a:r>
          </a:p>
          <a:p>
            <a:pPr marL="0" indent="0">
              <a:spcBef>
                <a:spcPts val="2400"/>
              </a:spcBef>
              <a:buNone/>
            </a:pPr>
            <a:r>
              <a:rPr lang="hu-HU" b="1" dirty="0">
                <a:latin typeface="Times" panose="02020603050405020304" pitchFamily="18" charset="0"/>
              </a:rPr>
              <a:t>Kérelem tartalmától függően:</a:t>
            </a:r>
          </a:p>
          <a:p>
            <a:pPr>
              <a:buFont typeface="Wingdings" panose="05000000000000000000" pitchFamily="2" charset="2"/>
              <a:buChar char="v"/>
            </a:pPr>
            <a:r>
              <a:rPr lang="hu-HU" dirty="0">
                <a:latin typeface="Times" panose="02020603050405020304" pitchFamily="18" charset="0"/>
              </a:rPr>
              <a:t>Árajánlat (500.000,- </a:t>
            </a:r>
            <a:r>
              <a:rPr lang="hu-HU" dirty="0" err="1">
                <a:latin typeface="Times" panose="02020603050405020304" pitchFamily="18" charset="0"/>
              </a:rPr>
              <a:t>ft-os</a:t>
            </a:r>
            <a:r>
              <a:rPr lang="hu-HU" dirty="0">
                <a:latin typeface="Times" panose="02020603050405020304" pitchFamily="18" charset="0"/>
              </a:rPr>
              <a:t> egységárat elérő projektelem)</a:t>
            </a:r>
          </a:p>
          <a:p>
            <a:pPr>
              <a:buFont typeface="Wingdings" panose="05000000000000000000" pitchFamily="2" charset="2"/>
              <a:buChar char="v"/>
            </a:pPr>
            <a:r>
              <a:rPr lang="hu-HU" dirty="0">
                <a:latin typeface="Times" panose="02020603050405020304" pitchFamily="18" charset="0"/>
              </a:rPr>
              <a:t>Építéshez kapcsolódó iratok: ld. később</a:t>
            </a:r>
          </a:p>
          <a:p>
            <a:pPr>
              <a:buFont typeface="Wingdings" panose="05000000000000000000" pitchFamily="2" charset="2"/>
              <a:buChar char="v"/>
            </a:pPr>
            <a:r>
              <a:rPr lang="hu-HU" dirty="0">
                <a:latin typeface="Times" panose="02020603050405020304" pitchFamily="18" charset="0"/>
              </a:rPr>
              <a:t>Lakcímkártya: </a:t>
            </a:r>
            <a:r>
              <a:rPr lang="hu-HU" dirty="0" err="1">
                <a:latin typeface="Times" panose="02020603050405020304" pitchFamily="18" charset="0"/>
              </a:rPr>
              <a:t>ld</a:t>
            </a:r>
            <a:r>
              <a:rPr lang="hu-HU" dirty="0">
                <a:latin typeface="Times" panose="02020603050405020304" pitchFamily="18" charset="0"/>
              </a:rPr>
              <a:t> később</a:t>
            </a:r>
            <a:endParaRPr lang="hu-HU" dirty="0"/>
          </a:p>
        </p:txBody>
      </p:sp>
      <p:sp>
        <p:nvSpPr>
          <p:cNvPr id="4" name="Dátum helye 3"/>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p:cNvSpPr>
            <a:spLocks noGrp="1"/>
          </p:cNvSpPr>
          <p:nvPr>
            <p:ph type="sldNum" sz="quarter" idx="12"/>
          </p:nvPr>
        </p:nvSpPr>
        <p:spPr/>
        <p:txBody>
          <a:bodyPr/>
          <a:lstStyle/>
          <a:p>
            <a:fld id="{8C1FF033-DBAB-4004-85CB-90ACA4CA01AE}" type="slidenum">
              <a:rPr lang="hu-HU" smtClean="0"/>
              <a:t>6</a:t>
            </a:fld>
            <a:endParaRPr lang="hu-HU"/>
          </a:p>
        </p:txBody>
      </p:sp>
    </p:spTree>
    <p:extLst>
      <p:ext uri="{BB962C8B-B14F-4D97-AF65-F5344CB8AC3E}">
        <p14:creationId xmlns:p14="http://schemas.microsoft.com/office/powerpoint/2010/main" val="707916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10391429" y="5504271"/>
            <a:ext cx="1146283" cy="370396"/>
          </a:xfrm>
        </p:spPr>
        <p:txBody>
          <a:bodyPr/>
          <a:lstStyle/>
          <a:p>
            <a:fld id="{620F6FA5-FB8F-4C07-845F-C8801FB4CF17}" type="datetime1">
              <a:rPr lang="hu-HU" smtClean="0"/>
              <a:t>2020.02.26.</a:t>
            </a:fld>
            <a:endParaRPr lang="hu-HU"/>
          </a:p>
        </p:txBody>
      </p:sp>
      <p:sp>
        <p:nvSpPr>
          <p:cNvPr id="3" name="Dia számának helye 2"/>
          <p:cNvSpPr>
            <a:spLocks noGrp="1"/>
          </p:cNvSpPr>
          <p:nvPr>
            <p:ph type="sldNum" sz="quarter" idx="12"/>
          </p:nvPr>
        </p:nvSpPr>
        <p:spPr/>
        <p:txBody>
          <a:bodyPr/>
          <a:lstStyle/>
          <a:p>
            <a:fld id="{8C1FF033-DBAB-4004-85CB-90ACA4CA01AE}" type="slidenum">
              <a:rPr lang="hu-HU" smtClean="0"/>
              <a:t>7</a:t>
            </a:fld>
            <a:endParaRPr lang="hu-HU"/>
          </a:p>
        </p:txBody>
      </p:sp>
      <p:pic>
        <p:nvPicPr>
          <p:cNvPr id="4" name="Kép 3"/>
          <p:cNvPicPr>
            <a:picLocks noChangeAspect="1"/>
          </p:cNvPicPr>
          <p:nvPr/>
        </p:nvPicPr>
        <p:blipFill rotWithShape="1">
          <a:blip r:embed="rId2"/>
          <a:srcRect l="39939" t="16984" r="12756" b="45321"/>
          <a:stretch/>
        </p:blipFill>
        <p:spPr>
          <a:xfrm>
            <a:off x="0" y="-1"/>
            <a:ext cx="5874026" cy="3369365"/>
          </a:xfrm>
          <a:prstGeom prst="rect">
            <a:avLst/>
          </a:prstGeom>
        </p:spPr>
      </p:pic>
      <p:pic>
        <p:nvPicPr>
          <p:cNvPr id="5" name="Kép 4"/>
          <p:cNvPicPr>
            <a:picLocks noChangeAspect="1"/>
          </p:cNvPicPr>
          <p:nvPr/>
        </p:nvPicPr>
        <p:blipFill rotWithShape="1">
          <a:blip r:embed="rId3"/>
          <a:srcRect l="54935" t="-1" r="12608" b="73704"/>
          <a:stretch/>
        </p:blipFill>
        <p:spPr>
          <a:xfrm>
            <a:off x="5881368" y="16187"/>
            <a:ext cx="6310632" cy="3611596"/>
          </a:xfrm>
          <a:prstGeom prst="rect">
            <a:avLst/>
          </a:prstGeom>
        </p:spPr>
      </p:pic>
      <p:pic>
        <p:nvPicPr>
          <p:cNvPr id="8" name="Kép 7"/>
          <p:cNvPicPr>
            <a:picLocks noChangeAspect="1"/>
          </p:cNvPicPr>
          <p:nvPr/>
        </p:nvPicPr>
        <p:blipFill rotWithShape="1">
          <a:blip r:embed="rId4"/>
          <a:srcRect l="10847" t="8319" r="-172" b="36498"/>
          <a:stretch/>
        </p:blipFill>
        <p:spPr>
          <a:xfrm>
            <a:off x="0" y="3369364"/>
            <a:ext cx="12304506" cy="3488635"/>
          </a:xfrm>
          <a:prstGeom prst="rect">
            <a:avLst/>
          </a:prstGeom>
        </p:spPr>
      </p:pic>
      <p:sp>
        <p:nvSpPr>
          <p:cNvPr id="6" name="Ellipszis 5"/>
          <p:cNvSpPr/>
          <p:nvPr/>
        </p:nvSpPr>
        <p:spPr>
          <a:xfrm>
            <a:off x="4340828" y="65696"/>
            <a:ext cx="154054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Ellipszis 6"/>
          <p:cNvSpPr/>
          <p:nvPr/>
        </p:nvSpPr>
        <p:spPr>
          <a:xfrm>
            <a:off x="8143335" y="2527539"/>
            <a:ext cx="1690777" cy="914400"/>
          </a:xfrm>
          <a:prstGeom prst="ellipse">
            <a:avLst/>
          </a:prstGeom>
          <a:noFill/>
          <a:ln w="76200">
            <a:solidFill>
              <a:srgbClr val="FF7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p:cNvSpPr/>
          <p:nvPr/>
        </p:nvSpPr>
        <p:spPr>
          <a:xfrm>
            <a:off x="120770" y="5417467"/>
            <a:ext cx="1751162"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431319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4" name="Alcím 2"/>
          <p:cNvSpPr txBox="1">
            <a:spLocks/>
          </p:cNvSpPr>
          <p:nvPr/>
        </p:nvSpPr>
        <p:spPr>
          <a:xfrm>
            <a:off x="1078301" y="1751162"/>
            <a:ext cx="10946922" cy="41070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hu-HU" dirty="0"/>
              <a:t>A 303/2019. (XII.12.) Kormányrendelet hatálya alá tartozó Akadémiák (és a hozzájuk tartozó klubcsoporttagok) – 15-19 éves korosztály vonatkozásában - működési támogatásban nem részesülhetnek.</a:t>
            </a:r>
          </a:p>
          <a:p>
            <a:pPr lvl="1"/>
            <a:endParaRPr lang="hu-HU" sz="2400" dirty="0"/>
          </a:p>
          <a:p>
            <a:pPr lvl="1"/>
            <a:r>
              <a:rPr lang="hu-HU" dirty="0"/>
              <a:t>Szabálytalanság miatt a támogatásból kizárt sportszervezet vezető és a szabálytalanság elkövetésének időszakában eljáró képviselőjét (a sportszervezet képviseletére a bírósági nyilvántartás szerint az időszakban jogosult személyt) alkalmazó bármely sportszervezet támogatási igazolás kérelem benyújtására nem jogosult a képviselő alkalmazásának időszaka alatt.</a:t>
            </a:r>
          </a:p>
          <a:p>
            <a:pPr marL="457200" lvl="1" indent="0">
              <a:buNone/>
            </a:pPr>
            <a:endParaRPr lang="hu-HU" dirty="0"/>
          </a:p>
          <a:p>
            <a:pPr lvl="1"/>
            <a:r>
              <a:rPr lang="hu-HU" sz="2200" dirty="0"/>
              <a:t>A 2020/2021-es pályázatnál a vállalásokat nem lehet feltűntetni, a 2019/2020-as bajnokság a mérvadó. Plusz csapat indítása esetén a 2021/2022-es TAO évben juthatnak plusz forráshoz. </a:t>
            </a:r>
          </a:p>
          <a:p>
            <a:pPr lvl="1"/>
            <a:endParaRPr lang="hu-HU" sz="2200" dirty="0"/>
          </a:p>
          <a:p>
            <a:pPr lvl="1"/>
            <a:r>
              <a:rPr lang="hu-HU" sz="2200" dirty="0"/>
              <a:t>A működési és a tárgyi eszköz eljárása elválasztásra kerül</a:t>
            </a:r>
          </a:p>
          <a:p>
            <a:pPr marL="0" indent="0">
              <a:buNone/>
            </a:pPr>
            <a:r>
              <a:rPr lang="hu-HU" dirty="0"/>
              <a:t> </a:t>
            </a:r>
            <a:endParaRPr lang="hu-HU" sz="2400" dirty="0"/>
          </a:p>
          <a:p>
            <a:pPr lvl="1">
              <a:lnSpc>
                <a:spcPct val="150000"/>
              </a:lnSpc>
            </a:pPr>
            <a:endParaRPr lang="hu-HU" u="sng" dirty="0">
              <a:solidFill>
                <a:srgbClr val="151205"/>
              </a:solidFill>
              <a:latin typeface="Times New Roman" panose="02020603050405020304" pitchFamily="18" charset="0"/>
              <a:cs typeface="Times New Roman" panose="02020603050405020304" pitchFamily="18" charset="0"/>
            </a:endParaRPr>
          </a:p>
        </p:txBody>
      </p:sp>
      <p:sp>
        <p:nvSpPr>
          <p:cNvPr id="6" name="Dátum helye 5"/>
          <p:cNvSpPr>
            <a:spLocks noGrp="1"/>
          </p:cNvSpPr>
          <p:nvPr>
            <p:ph type="dt" sz="half" idx="10"/>
          </p:nvPr>
        </p:nvSpPr>
        <p:spPr/>
        <p:txBody>
          <a:bodyPr/>
          <a:lstStyle/>
          <a:p>
            <a:fld id="{4651F759-B885-47A9-B484-A1C5DA46C98F}" type="datetime1">
              <a:rPr lang="hu-HU" smtClean="0">
                <a:solidFill>
                  <a:schemeClr val="tx1"/>
                </a:solidFill>
              </a:rPr>
              <a:t>2020.02.26.</a:t>
            </a:fld>
            <a:endParaRPr lang="hu-HU" dirty="0">
              <a:solidFill>
                <a:schemeClr val="tx1"/>
              </a:solidFill>
            </a:endParaRPr>
          </a:p>
        </p:txBody>
      </p:sp>
      <p:sp>
        <p:nvSpPr>
          <p:cNvPr id="7" name="Dia számának helye 6"/>
          <p:cNvSpPr>
            <a:spLocks noGrp="1"/>
          </p:cNvSpPr>
          <p:nvPr>
            <p:ph type="sldNum" sz="quarter" idx="12"/>
          </p:nvPr>
        </p:nvSpPr>
        <p:spPr/>
        <p:txBody>
          <a:bodyPr/>
          <a:lstStyle/>
          <a:p>
            <a:fld id="{8C1FF033-DBAB-4004-85CB-90ACA4CA01AE}" type="slidenum">
              <a:rPr lang="hu-HU" smtClean="0"/>
              <a:t>8</a:t>
            </a:fld>
            <a:endParaRPr lang="hu-HU"/>
          </a:p>
        </p:txBody>
      </p:sp>
      <p:sp>
        <p:nvSpPr>
          <p:cNvPr id="10" name="Cím 1"/>
          <p:cNvSpPr txBox="1">
            <a:spLocks/>
          </p:cNvSpPr>
          <p:nvPr/>
        </p:nvSpPr>
        <p:spPr>
          <a:xfrm>
            <a:off x="2156791" y="682236"/>
            <a:ext cx="9466104" cy="4706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3600" b="1" dirty="0" smtClean="0">
                <a:latin typeface="Times New Roman" panose="02020603050405020304" pitchFamily="18" charset="0"/>
                <a:cs typeface="Times New Roman" panose="02020603050405020304" pitchFamily="18" charset="0"/>
              </a:rPr>
              <a:t>2020/2021</a:t>
            </a:r>
            <a:r>
              <a:rPr lang="hu-HU" sz="3600" b="1" dirty="0">
                <a:latin typeface="Times New Roman" panose="02020603050405020304" pitchFamily="18" charset="0"/>
                <a:cs typeface="Times New Roman" panose="02020603050405020304" pitchFamily="18" charset="0"/>
              </a:rPr>
              <a:t>. évi TAO pályázat főbb változások</a:t>
            </a:r>
          </a:p>
        </p:txBody>
      </p:sp>
    </p:spTree>
    <p:extLst>
      <p:ext uri="{BB962C8B-B14F-4D97-AF65-F5344CB8AC3E}">
        <p14:creationId xmlns:p14="http://schemas.microsoft.com/office/powerpoint/2010/main" val="13742167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E9A51132-EDEA-45B0-9541-5799AAFA56DC}"/>
              </a:ext>
            </a:extLst>
          </p:cNvPr>
          <p:cNvSpPr>
            <a:spLocks noGrp="1"/>
          </p:cNvSpPr>
          <p:nvPr>
            <p:ph type="title"/>
          </p:nvPr>
        </p:nvSpPr>
        <p:spPr/>
        <p:txBody>
          <a:bodyPr/>
          <a:lstStyle/>
          <a:p>
            <a:pPr algn="ctr"/>
            <a:r>
              <a:rPr lang="hu-HU" b="1" dirty="0">
                <a:solidFill>
                  <a:schemeClr val="tx1"/>
                </a:solidFill>
              </a:rPr>
              <a:t>TAO elszámolás 2020/2021</a:t>
            </a:r>
          </a:p>
        </p:txBody>
      </p:sp>
      <p:sp>
        <p:nvSpPr>
          <p:cNvPr id="3" name="Tartalom helye 2">
            <a:extLst>
              <a:ext uri="{FF2B5EF4-FFF2-40B4-BE49-F238E27FC236}">
                <a16:creationId xmlns="" xmlns:a16="http://schemas.microsoft.com/office/drawing/2014/main" id="{5A7FE9DD-1CBE-4A5B-B67B-54583C912D91}"/>
              </a:ext>
            </a:extLst>
          </p:cNvPr>
          <p:cNvSpPr>
            <a:spLocks noGrp="1"/>
          </p:cNvSpPr>
          <p:nvPr>
            <p:ph idx="1"/>
          </p:nvPr>
        </p:nvSpPr>
        <p:spPr/>
        <p:txBody>
          <a:bodyPr/>
          <a:lstStyle/>
          <a:p>
            <a:r>
              <a:rPr lang="hu-HU" dirty="0"/>
              <a:t>A 2019/2020-as évtől már a kiegészítő támogatással is el kell számolniuk az egyesületeknek!</a:t>
            </a:r>
          </a:p>
          <a:p>
            <a:r>
              <a:rPr lang="hu-HU" dirty="0"/>
              <a:t>Az elszámolások felgyorsultak. </a:t>
            </a:r>
          </a:p>
          <a:p>
            <a:r>
              <a:rPr lang="hu-HU" dirty="0"/>
              <a:t>Visszafizetés elmaradása esetén TIG tiltólista. 300 millió Forint alatt az MLSZ zárja le az elszámolást. </a:t>
            </a:r>
          </a:p>
          <a:p>
            <a:r>
              <a:rPr lang="hu-HU" dirty="0"/>
              <a:t>Problémás (el nem számolt, rosszul felhasznált) eseteknél az MLSZ a NAV-</a:t>
            </a:r>
            <a:r>
              <a:rPr lang="hu-HU" dirty="0" err="1"/>
              <a:t>nak</a:t>
            </a:r>
            <a:r>
              <a:rPr lang="hu-HU" dirty="0"/>
              <a:t> adja át.</a:t>
            </a:r>
          </a:p>
          <a:p>
            <a:r>
              <a:rPr lang="hu-HU" dirty="0"/>
              <a:t>TIG lista feloldásra kerül, ha a NAV-</a:t>
            </a:r>
            <a:r>
              <a:rPr lang="hu-HU" dirty="0" err="1"/>
              <a:t>val</a:t>
            </a:r>
            <a:r>
              <a:rPr lang="hu-HU" dirty="0"/>
              <a:t> a visszafizetésről meg tud a sportszervezet egyezni. </a:t>
            </a:r>
          </a:p>
        </p:txBody>
      </p:sp>
      <p:sp>
        <p:nvSpPr>
          <p:cNvPr id="4" name="Dátum helye 3">
            <a:extLst>
              <a:ext uri="{FF2B5EF4-FFF2-40B4-BE49-F238E27FC236}">
                <a16:creationId xmlns="" xmlns:a16="http://schemas.microsoft.com/office/drawing/2014/main" id="{9F321F99-242D-42A7-BBFF-A9D6932C2555}"/>
              </a:ext>
            </a:extLst>
          </p:cNvPr>
          <p:cNvSpPr>
            <a:spLocks noGrp="1"/>
          </p:cNvSpPr>
          <p:nvPr>
            <p:ph type="dt" sz="half" idx="10"/>
          </p:nvPr>
        </p:nvSpPr>
        <p:spPr/>
        <p:txBody>
          <a:bodyPr/>
          <a:lstStyle/>
          <a:p>
            <a:fld id="{F9566E1B-EC33-40CF-B400-3BE399D1A4A8}" type="datetime1">
              <a:rPr lang="hu-HU" smtClean="0"/>
              <a:t>2020.02.26.</a:t>
            </a:fld>
            <a:endParaRPr lang="hu-HU"/>
          </a:p>
        </p:txBody>
      </p:sp>
      <p:sp>
        <p:nvSpPr>
          <p:cNvPr id="5" name="Dia számának helye 4">
            <a:extLst>
              <a:ext uri="{FF2B5EF4-FFF2-40B4-BE49-F238E27FC236}">
                <a16:creationId xmlns="" xmlns:a16="http://schemas.microsoft.com/office/drawing/2014/main" id="{1EE78078-DBC6-4B0A-ADE6-363300C9E063}"/>
              </a:ext>
            </a:extLst>
          </p:cNvPr>
          <p:cNvSpPr>
            <a:spLocks noGrp="1"/>
          </p:cNvSpPr>
          <p:nvPr>
            <p:ph type="sldNum" sz="quarter" idx="12"/>
          </p:nvPr>
        </p:nvSpPr>
        <p:spPr/>
        <p:txBody>
          <a:bodyPr/>
          <a:lstStyle/>
          <a:p>
            <a:fld id="{8C1FF033-DBAB-4004-85CB-90ACA4CA01AE}" type="slidenum">
              <a:rPr lang="hu-HU" smtClean="0"/>
              <a:t>9</a:t>
            </a:fld>
            <a:endParaRPr lang="hu-HU"/>
          </a:p>
        </p:txBody>
      </p:sp>
    </p:spTree>
    <p:extLst>
      <p:ext uri="{BB962C8B-B14F-4D97-AF65-F5344CB8AC3E}">
        <p14:creationId xmlns:p14="http://schemas.microsoft.com/office/powerpoint/2010/main" val="1134046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Szálak">
  <a:themeElements>
    <a:clrScheme name="Szálak">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Szálak">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zálak">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3881</TotalTime>
  <Words>1910</Words>
  <Application>Microsoft Office PowerPoint</Application>
  <PresentationFormat>Egyéni</PresentationFormat>
  <Paragraphs>342</Paragraphs>
  <Slides>28</Slides>
  <Notes>1</Notes>
  <HiddenSlides>0</HiddenSlides>
  <MMClips>0</MMClips>
  <ScaleCrop>false</ScaleCrop>
  <HeadingPairs>
    <vt:vector size="4" baseType="variant">
      <vt:variant>
        <vt:lpstr>Téma</vt:lpstr>
      </vt:variant>
      <vt:variant>
        <vt:i4>1</vt:i4>
      </vt:variant>
      <vt:variant>
        <vt:lpstr>Diacímek</vt:lpstr>
      </vt:variant>
      <vt:variant>
        <vt:i4>28</vt:i4>
      </vt:variant>
    </vt:vector>
  </HeadingPairs>
  <TitlesOfParts>
    <vt:vector size="29" baseType="lpstr">
      <vt:lpstr>Szálak</vt:lpstr>
      <vt:lpstr>A 2020/2021. évi látvány-csapatsport támogatás Értékelési Elvek</vt:lpstr>
      <vt:lpstr>Az előadás célja</vt:lpstr>
      <vt:lpstr>A TAO támogatási rendszerről II.</vt:lpstr>
      <vt:lpstr>PowerPoint bemutató</vt:lpstr>
      <vt:lpstr>Határidők</vt:lpstr>
      <vt:lpstr>Sportfejlesztési program - Mellékletek</vt:lpstr>
      <vt:lpstr>PowerPoint bemutató</vt:lpstr>
      <vt:lpstr>PowerPoint bemutató</vt:lpstr>
      <vt:lpstr>TAO elszámolás 2020/2021</vt:lpstr>
      <vt:lpstr>TAO értékelési alapelvek 2020/2021</vt:lpstr>
      <vt:lpstr>TAO up támogatás 2020/2021</vt:lpstr>
      <vt:lpstr>TAO up támogatás 2020/2021</vt:lpstr>
      <vt:lpstr>TAO up támogatások 2020/2021</vt:lpstr>
      <vt:lpstr>Fejér megyei up bajnokságok 2020/2021</vt:lpstr>
      <vt:lpstr>Női labdarúgás</vt:lpstr>
      <vt:lpstr>Női és férfi futsal</vt:lpstr>
      <vt:lpstr>Futsal tervezet 2020/2021</vt:lpstr>
      <vt:lpstr>TAO Bozsik Program finanszírozása 2020/2021 </vt:lpstr>
      <vt:lpstr>Produktivitási bónusz</vt:lpstr>
      <vt:lpstr>Tehetségbónusz az amatőr sportszervezeteknek</vt:lpstr>
      <vt:lpstr>Tehetségbónusz az amatőr sportszervezeteknek</vt:lpstr>
      <vt:lpstr>Sportlétesítmény, sportpálya bérlése</vt:lpstr>
      <vt:lpstr>PowerPoint bemutató</vt:lpstr>
      <vt:lpstr>Nem hazai labdarúgó-TAO szankciók</vt:lpstr>
      <vt:lpstr>Tárgyi eszköz beruházás, felújítás jogcím</vt:lpstr>
      <vt:lpstr>Tárgyi eszköz beruházás, felújítás jogcím</vt:lpstr>
      <vt:lpstr>Tárgyi eszköz beruházás, felújítás jogcím</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MLSZ Klublicenc bemutatása</dc:title>
  <dc:creator>korencsi laszlo</dc:creator>
  <cp:lastModifiedBy>USER</cp:lastModifiedBy>
  <cp:revision>389</cp:revision>
  <cp:lastPrinted>2018-04-09T12:26:28Z</cp:lastPrinted>
  <dcterms:created xsi:type="dcterms:W3CDTF">2015-10-20T09:14:33Z</dcterms:created>
  <dcterms:modified xsi:type="dcterms:W3CDTF">2020-02-26T14:18:55Z</dcterms:modified>
</cp:coreProperties>
</file>