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3" r:id="rId4"/>
    <p:sldId id="276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D67AD4-238F-4E31-B862-B459B736B265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DE4117-3E84-4018-A758-7A2383F9AAAD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fejer@mlsz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2421030"/>
          </a:xfrm>
        </p:spPr>
        <p:txBody>
          <a:bodyPr>
            <a:noAutofit/>
          </a:bodyPr>
          <a:lstStyle/>
          <a:p>
            <a:r>
              <a:rPr lang="hu" sz="5400" dirty="0"/>
              <a:t>ÉVADNYITÓ </a:t>
            </a:r>
            <a:r>
              <a:rPr lang="hu" sz="5400" dirty="0" smtClean="0"/>
              <a:t/>
            </a:r>
            <a:br>
              <a:rPr lang="hu" sz="5400" dirty="0" smtClean="0"/>
            </a:br>
            <a:r>
              <a:rPr lang="hu" sz="5400" dirty="0"/>
              <a:t>	</a:t>
            </a:r>
            <a:r>
              <a:rPr lang="hu" sz="5400" dirty="0" smtClean="0"/>
              <a:t>	</a:t>
            </a:r>
            <a:r>
              <a:rPr lang="hu" sz="5400" dirty="0" smtClean="0"/>
              <a:t>2019-2020</a:t>
            </a:r>
            <a:r>
              <a:rPr lang="hu" sz="5400" dirty="0" smtClean="0"/>
              <a:t>. 							TAVASZ</a:t>
            </a:r>
            <a:endParaRPr lang="hu-HU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47664" y="3573016"/>
            <a:ext cx="7406640" cy="175260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728" y="3931065"/>
            <a:ext cx="1122362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90833"/>
            <a:ext cx="1376576" cy="137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710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IFA  - Kapcsolattartók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221560"/>
          </a:xfrm>
        </p:spPr>
        <p:txBody>
          <a:bodyPr>
            <a:normAutofit fontScale="70000" lnSpcReduction="20000"/>
          </a:bodyPr>
          <a:lstStyle/>
          <a:p>
            <a:pPr marL="0" lvl="0" indent="0" algn="just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dirty="0">
                <a:solidFill>
                  <a:prstClr val="black"/>
                </a:solidFill>
                <a:cs typeface="Calibri" pitchFamily="34" charset="0"/>
              </a:rPr>
              <a:t>Sportszervezet </a:t>
            </a:r>
            <a:r>
              <a:rPr lang="hu-HU" u="sng" dirty="0">
                <a:solidFill>
                  <a:prstClr val="black"/>
                </a:solidFill>
                <a:cs typeface="Calibri" pitchFamily="34" charset="0"/>
              </a:rPr>
              <a:t>vezetője (adminisztrátor</a:t>
            </a:r>
            <a:r>
              <a:rPr lang="hu-HU" dirty="0">
                <a:solidFill>
                  <a:prstClr val="black"/>
                </a:solidFill>
                <a:cs typeface="Calibri" pitchFamily="34" charset="0"/>
              </a:rPr>
              <a:t>) itt tudja </a:t>
            </a:r>
            <a:r>
              <a:rPr lang="hu-HU" u="sng" dirty="0">
                <a:solidFill>
                  <a:prstClr val="black"/>
                </a:solidFill>
                <a:cs typeface="Calibri" pitchFamily="34" charset="0"/>
              </a:rPr>
              <a:t>beállítan</a:t>
            </a:r>
            <a:r>
              <a:rPr lang="hu-HU" dirty="0">
                <a:solidFill>
                  <a:prstClr val="black"/>
                </a:solidFill>
                <a:cs typeface="Calibri" pitchFamily="34" charset="0"/>
              </a:rPr>
              <a:t>i, módosítani, törölni  azokat a személyeket, és </a:t>
            </a:r>
            <a:r>
              <a:rPr lang="hu-HU" u="sng" dirty="0">
                <a:solidFill>
                  <a:prstClr val="black"/>
                </a:solidFill>
                <a:cs typeface="Calibri" pitchFamily="34" charset="0"/>
              </a:rPr>
              <a:t>jogosultságukat</a:t>
            </a:r>
            <a:r>
              <a:rPr lang="hu-HU" dirty="0">
                <a:solidFill>
                  <a:prstClr val="black"/>
                </a:solidFill>
                <a:cs typeface="Calibri" pitchFamily="34" charset="0"/>
              </a:rPr>
              <a:t> az IFA rendszerben, amelyek az egyesület ügyvitelét biztosítják.</a:t>
            </a:r>
          </a:p>
          <a:p>
            <a:pPr marL="0" lvl="0" indent="0" algn="just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sz="2800" dirty="0">
                <a:solidFill>
                  <a:prstClr val="black"/>
                </a:solidFill>
                <a:cs typeface="Calibri" pitchFamily="34" charset="0"/>
              </a:rPr>
              <a:t>(verseny-, regisztrációs kártya-, utánpótlás-, licence-, nyilvántartás stb. ügyintéző)</a:t>
            </a:r>
          </a:p>
          <a:p>
            <a:pPr marL="0" lvl="0" indent="0" algn="just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b="1" u="sng" dirty="0">
                <a:solidFill>
                  <a:srgbClr val="FF0000"/>
                </a:solidFill>
                <a:cs typeface="Calibri" pitchFamily="34" charset="0"/>
              </a:rPr>
              <a:t>Kérjük a csapatokat, hogy a mérkőzésekhez biztosítsák a helyszínen lévő vezetőik részére az IFA rendszerhez való hozzáférést!</a:t>
            </a:r>
          </a:p>
          <a:p>
            <a:pPr marL="0" lvl="0" indent="0" algn="just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dirty="0">
                <a:solidFill>
                  <a:prstClr val="black"/>
                </a:solidFill>
                <a:cs typeface="Calibri" pitchFamily="34" charset="0"/>
              </a:rPr>
              <a:t>Fentiek szerint állítsák be!</a:t>
            </a:r>
          </a:p>
          <a:p>
            <a:pPr marL="0" lvl="0" indent="0" algn="just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b="1" dirty="0">
                <a:solidFill>
                  <a:srgbClr val="FF0000"/>
                </a:solidFill>
                <a:cs typeface="Calibri" pitchFamily="34" charset="0"/>
              </a:rPr>
              <a:t>Az új jelszót jegyezzék meg!!!!</a:t>
            </a:r>
          </a:p>
          <a:p>
            <a:pPr marL="0" lvl="0" indent="0" algn="just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b="1" dirty="0">
                <a:solidFill>
                  <a:srgbClr val="0070C0"/>
                </a:solidFill>
                <a:cs typeface="Calibri" pitchFamily="34" charset="0"/>
              </a:rPr>
              <a:t>Bajnokság végén az adminisztrátor kivételével törlődnek a jogosultságok!</a:t>
            </a:r>
          </a:p>
          <a:p>
            <a:pPr marL="0" lvl="0" indent="0" algn="just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b="1" dirty="0">
                <a:solidFill>
                  <a:prstClr val="black"/>
                </a:solidFill>
                <a:cs typeface="Calibri" pitchFamily="34" charset="0"/>
              </a:rPr>
              <a:t>Az adminisztrátornak újra be kell majd állítania a jogosultságokat </a:t>
            </a:r>
            <a:r>
              <a:rPr lang="hu-HU" b="1" dirty="0" smtClean="0">
                <a:solidFill>
                  <a:prstClr val="black"/>
                </a:solidFill>
                <a:cs typeface="Calibri" pitchFamily="34" charset="0"/>
              </a:rPr>
              <a:t>2020-2021. </a:t>
            </a:r>
            <a:r>
              <a:rPr lang="hu-HU" b="1" dirty="0">
                <a:solidFill>
                  <a:prstClr val="black"/>
                </a:solidFill>
                <a:cs typeface="Calibri" pitchFamily="34" charset="0"/>
              </a:rPr>
              <a:t>bajnoki évre.</a:t>
            </a:r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3602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IFA - Helpdesk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 marL="0" lvl="0" indent="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dirty="0">
                <a:solidFill>
                  <a:prstClr val="black"/>
                </a:solidFill>
              </a:rPr>
              <a:t>Az ügyviteli rendszerben (IFA) előforduló hibát, hiányosságot, problémát a </a:t>
            </a:r>
            <a:r>
              <a:rPr lang="hu-HU" b="1" dirty="0" err="1">
                <a:solidFill>
                  <a:prstClr val="black"/>
                </a:solidFill>
              </a:rPr>
              <a:t>HelpDesk</a:t>
            </a:r>
            <a:r>
              <a:rPr lang="hu-HU" dirty="0">
                <a:solidFill>
                  <a:prstClr val="black"/>
                </a:solidFill>
              </a:rPr>
              <a:t> felületen kell jelezni a fejlesztők felé.</a:t>
            </a:r>
          </a:p>
          <a:p>
            <a:pPr marL="0" lvl="0" indent="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endParaRPr lang="hu-HU" sz="2800" dirty="0">
              <a:solidFill>
                <a:prstClr val="black"/>
              </a:solidFill>
            </a:endParaRPr>
          </a:p>
          <a:p>
            <a:pPr marL="0" lvl="0" indent="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sz="2800" dirty="0">
                <a:solidFill>
                  <a:prstClr val="black"/>
                </a:solidFill>
              </a:rPr>
              <a:t>Új felvitel </a:t>
            </a:r>
            <a:r>
              <a:rPr lang="hu-HU" sz="2800" dirty="0" smtClean="0">
                <a:solidFill>
                  <a:prstClr val="black"/>
                </a:solidFill>
              </a:rPr>
              <a:t>      piros </a:t>
            </a:r>
            <a:r>
              <a:rPr lang="hu-HU" sz="2800" dirty="0">
                <a:solidFill>
                  <a:prstClr val="black"/>
                </a:solidFill>
              </a:rPr>
              <a:t>csillaggal</a:t>
            </a:r>
            <a:r>
              <a:rPr lang="hu-HU" sz="2800" dirty="0">
                <a:solidFill>
                  <a:srgbClr val="FF0000"/>
                </a:solidFill>
              </a:rPr>
              <a:t>*</a:t>
            </a:r>
            <a:r>
              <a:rPr lang="hu-HU" sz="2800" dirty="0">
                <a:solidFill>
                  <a:prstClr val="black"/>
                </a:solidFill>
              </a:rPr>
              <a:t> jelölt adatok kitöltése </a:t>
            </a:r>
            <a:r>
              <a:rPr lang="hu-HU" sz="2800" dirty="0" smtClean="0">
                <a:solidFill>
                  <a:prstClr val="black"/>
                </a:solidFill>
              </a:rPr>
              <a:t>   					kötelező</a:t>
            </a:r>
            <a:endParaRPr lang="hu-HU" sz="2800" dirty="0">
              <a:solidFill>
                <a:prstClr val="black"/>
              </a:solidFill>
            </a:endParaRPr>
          </a:p>
          <a:p>
            <a:pPr marL="0" lvl="0" indent="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None/>
            </a:pPr>
            <a:r>
              <a:rPr lang="hu-HU" sz="2800" dirty="0">
                <a:solidFill>
                  <a:prstClr val="black"/>
                </a:solidFill>
              </a:rPr>
              <a:t>				</a:t>
            </a:r>
            <a:r>
              <a:rPr lang="hu-HU" sz="2800" dirty="0" smtClean="0">
                <a:solidFill>
                  <a:prstClr val="black"/>
                </a:solidFill>
              </a:rPr>
              <a:t>  hiba </a:t>
            </a:r>
            <a:r>
              <a:rPr lang="hu-HU" sz="2800" dirty="0">
                <a:solidFill>
                  <a:prstClr val="black"/>
                </a:solidFill>
              </a:rPr>
              <a:t>leírása. (érthetően, indulatoktól </a:t>
            </a:r>
            <a:r>
              <a:rPr lang="hu-HU" sz="2800" dirty="0" smtClean="0">
                <a:solidFill>
                  <a:prstClr val="black"/>
                </a:solidFill>
              </a:rPr>
              <a:t>  						mentesen</a:t>
            </a:r>
            <a:r>
              <a:rPr lang="hu-HU" sz="2800" dirty="0">
                <a:solidFill>
                  <a:prstClr val="black"/>
                </a:solidFill>
              </a:rPr>
              <a:t>)</a:t>
            </a:r>
          </a:p>
          <a:p>
            <a:pPr marL="82296" indent="0"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2555776" y="3933056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855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Rendezés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4763616"/>
          </a:xfrm>
        </p:spPr>
        <p:txBody>
          <a:bodyPr>
            <a:normAutofit fontScale="85000" lnSpcReduction="10000"/>
          </a:bodyPr>
          <a:lstStyle/>
          <a:p>
            <a:pPr marL="285750" lvl="0" indent="-285750" defTabSz="457200"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dirty="0">
                <a:solidFill>
                  <a:prstClr val="black"/>
                </a:solidFill>
              </a:rPr>
              <a:t>Rendezői névsor (</a:t>
            </a:r>
            <a:r>
              <a:rPr lang="hu-HU" dirty="0">
                <a:solidFill>
                  <a:prstClr val="black"/>
                </a:solidFill>
                <a:cs typeface="Calibri" pitchFamily="34" charset="0"/>
              </a:rPr>
              <a:t>kiadott</a:t>
            </a:r>
            <a:r>
              <a:rPr lang="hu-HU" dirty="0">
                <a:solidFill>
                  <a:prstClr val="black"/>
                </a:solidFill>
              </a:rPr>
              <a:t> nyomtatványon)</a:t>
            </a:r>
          </a:p>
          <a:p>
            <a:pPr marL="285750" lvl="0" indent="-285750" defTabSz="457200"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dirty="0">
                <a:solidFill>
                  <a:prstClr val="black"/>
                </a:solidFill>
              </a:rPr>
              <a:t>Rendezői létszám! (Polgárőr segítség)</a:t>
            </a:r>
          </a:p>
          <a:p>
            <a:pPr marL="285750" lvl="0" indent="-285750" defTabSz="457200"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dirty="0">
                <a:solidFill>
                  <a:prstClr val="black"/>
                </a:solidFill>
              </a:rPr>
              <a:t>Csere lapról a sportszervezetnek kell gondoskodni. </a:t>
            </a:r>
            <a:endParaRPr lang="hu-HU" sz="1050" dirty="0">
              <a:solidFill>
                <a:prstClr val="black"/>
              </a:solidFill>
            </a:endParaRPr>
          </a:p>
          <a:p>
            <a:pPr marL="0" lvl="0" indent="0" defTabSz="457200"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None/>
            </a:pPr>
            <a:r>
              <a:rPr lang="hu-HU" sz="1050" dirty="0">
                <a:solidFill>
                  <a:prstClr val="black"/>
                </a:solidFill>
              </a:rPr>
              <a:t>	</a:t>
            </a:r>
            <a:r>
              <a:rPr lang="hu-HU" sz="2800" dirty="0" err="1">
                <a:solidFill>
                  <a:prstClr val="black"/>
                </a:solidFill>
              </a:rPr>
              <a:t>fejer.mlsz.hu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smtClean="0">
                <a:solidFill>
                  <a:prstClr val="black"/>
                </a:solidFill>
              </a:rPr>
              <a:t> hasznos </a:t>
            </a:r>
            <a:r>
              <a:rPr lang="hu-HU" sz="2800" dirty="0">
                <a:solidFill>
                  <a:prstClr val="black"/>
                </a:solidFill>
              </a:rPr>
              <a:t>dokumentumok letölthető</a:t>
            </a:r>
          </a:p>
          <a:p>
            <a:pPr marL="285750" lvl="0" indent="-285750" defTabSz="457200"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dirty="0">
                <a:solidFill>
                  <a:prstClr val="black"/>
                </a:solidFill>
              </a:rPr>
              <a:t>Játékosok leigazolása (Ha kétséges a személy azonosság, személyes irattal kell igazolni.)</a:t>
            </a:r>
          </a:p>
          <a:p>
            <a:pPr marL="285750" lvl="0" indent="-285750" defTabSz="457200"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dirty="0">
                <a:solidFill>
                  <a:prstClr val="black"/>
                </a:solidFill>
              </a:rPr>
              <a:t>Öregfiúk bajnokságra is az MLSZ szabályzatai vonatkoznak! (kor, orvosi, igazolás, IFA)</a:t>
            </a:r>
          </a:p>
          <a:p>
            <a:pPr marL="285750" lvl="0" indent="-285750" defTabSz="457200">
              <a:spcAft>
                <a:spcPts val="600"/>
              </a:spcAft>
              <a:buClr>
                <a:schemeClr val="bg2">
                  <a:lumMod val="50000"/>
                </a:schemeClr>
              </a:buClr>
              <a:buSzPct val="145000"/>
              <a:buFont typeface="Arial"/>
              <a:buChar char="•"/>
            </a:pPr>
            <a:r>
              <a:rPr lang="hu-HU" dirty="0">
                <a:solidFill>
                  <a:prstClr val="black"/>
                </a:solidFill>
              </a:rPr>
              <a:t>Pályára lépés, és játékvezetők inzultálása bűncselekmény!!</a:t>
            </a:r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3313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115616" y="474345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buClr>
                <a:srgbClr val="0BD0D9"/>
              </a:buClr>
              <a:buSzPct val="155000"/>
              <a:buFont typeface="Arial" pitchFamily="34" charset="0"/>
              <a:buChar char="•"/>
            </a:pPr>
            <a:r>
              <a:rPr lang="hu-HU" sz="2000" dirty="0">
                <a:solidFill>
                  <a:prstClr val="black"/>
                </a:solidFill>
              </a:rPr>
              <a:t>A pályaválasztó csapat </a:t>
            </a:r>
            <a:r>
              <a:rPr lang="hu-HU" sz="2000" dirty="0" smtClean="0">
                <a:solidFill>
                  <a:prstClr val="black"/>
                </a:solidFill>
              </a:rPr>
              <a:t>a     </a:t>
            </a:r>
            <a:r>
              <a:rPr lang="hu-HU" sz="2000" u="sng" dirty="0">
                <a:solidFill>
                  <a:prstClr val="black"/>
                </a:solidFill>
              </a:rPr>
              <a:t>felnőtt</a:t>
            </a:r>
            <a:r>
              <a:rPr lang="hu-HU" sz="2000" dirty="0">
                <a:solidFill>
                  <a:prstClr val="black"/>
                </a:solidFill>
              </a:rPr>
              <a:t> mérkőzés kiírt kezdési időpontja előtt  </a:t>
            </a:r>
            <a:r>
              <a:rPr lang="hu-HU" sz="2000" b="1" u="sng" dirty="0">
                <a:solidFill>
                  <a:prstClr val="black"/>
                </a:solidFill>
              </a:rPr>
              <a:t>legalább 90 perccel</a:t>
            </a:r>
            <a:r>
              <a:rPr lang="hu-HU" sz="2000" dirty="0">
                <a:solidFill>
                  <a:prstClr val="black"/>
                </a:solidFill>
              </a:rPr>
              <a:t>, </a:t>
            </a:r>
            <a:r>
              <a:rPr lang="hu-HU" sz="2000" dirty="0" smtClean="0">
                <a:solidFill>
                  <a:prstClr val="black"/>
                </a:solidFill>
              </a:rPr>
              <a:t> az   </a:t>
            </a:r>
            <a:r>
              <a:rPr lang="hu-HU" sz="2000" u="sng" dirty="0" smtClean="0">
                <a:solidFill>
                  <a:prstClr val="black"/>
                </a:solidFill>
              </a:rPr>
              <a:t>U-19</a:t>
            </a:r>
            <a:r>
              <a:rPr lang="hu-HU" sz="2000" dirty="0" smtClean="0">
                <a:solidFill>
                  <a:prstClr val="black"/>
                </a:solidFill>
              </a:rPr>
              <a:t>  </a:t>
            </a:r>
            <a:r>
              <a:rPr lang="hu-HU" sz="2000" dirty="0">
                <a:solidFill>
                  <a:prstClr val="black"/>
                </a:solidFill>
              </a:rPr>
              <a:t>és  az  alatti  korosztályú  mérkőzés  előtt  </a:t>
            </a:r>
            <a:r>
              <a:rPr lang="hu-HU" sz="2000" b="1" u="sng" dirty="0">
                <a:solidFill>
                  <a:prstClr val="black"/>
                </a:solidFill>
              </a:rPr>
              <a:t>legalább  60</a:t>
            </a:r>
            <a:r>
              <a:rPr lang="hu-HU" sz="2000" b="1" dirty="0">
                <a:solidFill>
                  <a:prstClr val="black"/>
                </a:solidFill>
              </a:rPr>
              <a:t>     </a:t>
            </a:r>
            <a:r>
              <a:rPr lang="hu-HU" sz="2000" dirty="0">
                <a:solidFill>
                  <a:prstClr val="black"/>
                </a:solidFill>
              </a:rPr>
              <a:t>perccel  a </a:t>
            </a:r>
            <a:r>
              <a:rPr lang="hu-HU" sz="2000" b="1" u="sng" dirty="0">
                <a:solidFill>
                  <a:prstClr val="black"/>
                </a:solidFill>
              </a:rPr>
              <a:t>létesítményben  kell,  hogy tartózkodjon</a:t>
            </a:r>
            <a:r>
              <a:rPr lang="hu-HU" sz="2000" dirty="0">
                <a:solidFill>
                  <a:prstClr val="black"/>
                </a:solidFill>
              </a:rPr>
              <a:t>.   VSZ 34.§ (2)a) </a:t>
            </a:r>
            <a:endParaRPr lang="hu-HU" sz="2000" dirty="0" smtClean="0">
              <a:solidFill>
                <a:prstClr val="black"/>
              </a:solidFill>
            </a:endParaRPr>
          </a:p>
          <a:p>
            <a:pPr marL="265113" lvl="0" indent="-265113">
              <a:buClr>
                <a:srgbClr val="0BD0D9"/>
              </a:buClr>
              <a:buSzPct val="155000"/>
              <a:buFont typeface="Arial" pitchFamily="34" charset="0"/>
              <a:buChar char="•"/>
            </a:pPr>
            <a:endParaRPr lang="hu-HU" sz="2000" dirty="0">
              <a:solidFill>
                <a:prstClr val="black"/>
              </a:solidFill>
            </a:endParaRPr>
          </a:p>
          <a:p>
            <a:pPr marL="354013" lvl="0" indent="-354013">
              <a:buClr>
                <a:srgbClr val="0BD0D9"/>
              </a:buClr>
              <a:buSzPct val="155000"/>
              <a:buNone/>
            </a:pPr>
            <a:r>
              <a:rPr lang="hu-HU" sz="2000" dirty="0">
                <a:solidFill>
                  <a:prstClr val="black"/>
                </a:solidFill>
              </a:rPr>
              <a:t>	(</a:t>
            </a:r>
            <a:r>
              <a:rPr lang="hu-HU" sz="2000" u="sng" dirty="0">
                <a:solidFill>
                  <a:prstClr val="black"/>
                </a:solidFill>
              </a:rPr>
              <a:t>Az időpontok be nem tartása fegyelmi vétségnek minősül!)</a:t>
            </a:r>
          </a:p>
          <a:p>
            <a:pPr marL="354013" lvl="0" indent="-354013">
              <a:buClr>
                <a:srgbClr val="0BD0D9"/>
              </a:buClr>
              <a:buSzPct val="155000"/>
              <a:buNone/>
            </a:pPr>
            <a:endParaRPr lang="hu-HU" sz="2000" dirty="0">
              <a:solidFill>
                <a:prstClr val="black"/>
              </a:solidFill>
            </a:endParaRP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000" dirty="0">
                <a:solidFill>
                  <a:prstClr val="black"/>
                </a:solidFill>
              </a:rPr>
              <a:t>Elektronikus jegyzőkönyv, igazolások átadása a játékvezetőnek:</a:t>
            </a:r>
          </a:p>
          <a:p>
            <a:pPr lvl="0">
              <a:buClr>
                <a:srgbClr val="0BD0D9"/>
              </a:buClr>
              <a:buSzPct val="95000"/>
            </a:pPr>
            <a:r>
              <a:rPr lang="hu-HU" sz="2000" dirty="0">
                <a:solidFill>
                  <a:prstClr val="black"/>
                </a:solidFill>
              </a:rPr>
              <a:t>			</a:t>
            </a:r>
            <a:r>
              <a:rPr lang="hu-HU" sz="2000" dirty="0" smtClean="0">
                <a:solidFill>
                  <a:srgbClr val="FF0000"/>
                </a:solidFill>
              </a:rPr>
              <a:t>mérkőzés előtt: - 35 perc</a:t>
            </a:r>
          </a:p>
          <a:p>
            <a:pPr lvl="0">
              <a:buClr>
                <a:srgbClr val="0BD0D9"/>
              </a:buClr>
              <a:buSzPct val="95000"/>
            </a:pPr>
            <a:endParaRPr lang="hu-HU" sz="2000" dirty="0" smtClean="0">
              <a:solidFill>
                <a:srgbClr val="FF0000"/>
              </a:solidFill>
            </a:endParaRP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000" dirty="0">
                <a:solidFill>
                  <a:prstClr val="black"/>
                </a:solidFill>
              </a:rPr>
              <a:t>Internet biztosítás:</a:t>
            </a:r>
          </a:p>
          <a:p>
            <a:pPr lvl="0">
              <a:buClr>
                <a:srgbClr val="0BD0D9"/>
              </a:buClr>
              <a:buSzPct val="95000"/>
            </a:pPr>
            <a:r>
              <a:rPr lang="hu-HU" sz="2000" dirty="0">
                <a:solidFill>
                  <a:prstClr val="black"/>
                </a:solidFill>
              </a:rPr>
              <a:t>			</a:t>
            </a:r>
            <a:r>
              <a:rPr lang="hu-HU" sz="2000" dirty="0" smtClean="0">
                <a:solidFill>
                  <a:srgbClr val="FF0000"/>
                </a:solidFill>
              </a:rPr>
              <a:t>játékvezetői öltözőbe</a:t>
            </a:r>
          </a:p>
          <a:p>
            <a:pPr lvl="0">
              <a:buClr>
                <a:srgbClr val="0BD0D9"/>
              </a:buClr>
              <a:buSzPct val="95000"/>
            </a:pPr>
            <a:endParaRPr lang="hu-HU" sz="2000" dirty="0" smtClean="0">
              <a:solidFill>
                <a:srgbClr val="FF0000"/>
              </a:solidFill>
            </a:endParaRP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hu-HU" sz="2000" dirty="0">
                <a:solidFill>
                  <a:prstClr val="black"/>
                </a:solidFill>
              </a:rPr>
              <a:t>Játékvezetői öltözőbe:</a:t>
            </a:r>
          </a:p>
          <a:p>
            <a:pPr lvl="0">
              <a:buClr>
                <a:srgbClr val="0BD0D9"/>
              </a:buClr>
              <a:buSzPct val="95000"/>
            </a:pPr>
            <a:r>
              <a:rPr lang="hu-HU" sz="2000" dirty="0">
                <a:solidFill>
                  <a:prstClr val="black"/>
                </a:solidFill>
              </a:rPr>
              <a:t>		       </a:t>
            </a:r>
            <a:r>
              <a:rPr lang="hu-HU" sz="2000" dirty="0" smtClean="0">
                <a:solidFill>
                  <a:prstClr val="black"/>
                </a:solidFill>
              </a:rPr>
              <a:t>        </a:t>
            </a:r>
            <a:r>
              <a:rPr lang="hu-HU" sz="2000" dirty="0" smtClean="0">
                <a:solidFill>
                  <a:srgbClr val="FF0000"/>
                </a:solidFill>
              </a:rPr>
              <a:t>3 pohár + kancsó víz</a:t>
            </a:r>
            <a:endParaRPr lang="hu-H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580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Játékjogosultság ellenőrzése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62500" lnSpcReduction="20000"/>
          </a:bodyPr>
          <a:lstStyle/>
          <a:p>
            <a:pPr marL="114300" lvl="0" indent="0">
              <a:buClr>
                <a:srgbClr val="98C723"/>
              </a:buClr>
              <a:buNone/>
            </a:pPr>
            <a:r>
              <a:rPr lang="hu-HU" dirty="0">
                <a:solidFill>
                  <a:prstClr val="black"/>
                </a:solidFill>
              </a:rPr>
              <a:t>VERSENYSZABÁLYZAT:</a:t>
            </a:r>
          </a:p>
          <a:p>
            <a:pPr marL="114300" lvl="0" indent="0">
              <a:buClr>
                <a:srgbClr val="98C723"/>
              </a:buClr>
              <a:buNone/>
            </a:pPr>
            <a:r>
              <a:rPr lang="hu-HU" dirty="0">
                <a:solidFill>
                  <a:prstClr val="black"/>
                </a:solidFill>
              </a:rPr>
              <a:t>34. § (1) a) </a:t>
            </a:r>
          </a:p>
          <a:p>
            <a:pPr marL="114300" lvl="0" indent="0">
              <a:buClr>
                <a:srgbClr val="98C723"/>
              </a:buClr>
              <a:buNone/>
            </a:pPr>
            <a:r>
              <a:rPr lang="hu-HU" dirty="0">
                <a:solidFill>
                  <a:prstClr val="black"/>
                </a:solidFill>
              </a:rPr>
              <a:t>A játékvezető kötelessége, hogy a mérkőzés előtt ellenőrizze a mérkőzésjegyzőkönyvet, a </a:t>
            </a:r>
            <a:r>
              <a:rPr lang="hu-HU" dirty="0">
                <a:solidFill>
                  <a:srgbClr val="FF0000"/>
                </a:solidFill>
              </a:rPr>
              <a:t>két csapat képviselőjének jelenlétében a versenyigazolványokat és sportorvosi igazolásokat. </a:t>
            </a:r>
            <a:r>
              <a:rPr lang="hu-HU" dirty="0">
                <a:solidFill>
                  <a:prstClr val="black"/>
                </a:solidFill>
              </a:rPr>
              <a:t>A </a:t>
            </a:r>
            <a:r>
              <a:rPr lang="hu-HU" u="sng" dirty="0">
                <a:solidFill>
                  <a:prstClr val="black"/>
                </a:solidFill>
              </a:rPr>
              <a:t>két csapat  vezetőjének  kötelessége  a  mérkőzésjegyzőkönyv  kitöltése  </a:t>
            </a:r>
            <a:r>
              <a:rPr lang="hu-HU" dirty="0">
                <a:solidFill>
                  <a:prstClr val="black"/>
                </a:solidFill>
              </a:rPr>
              <a:t>a  mindenkor  hatályos ügyviteli rendszerben és </a:t>
            </a:r>
            <a:r>
              <a:rPr lang="hu-HU" u="sng" dirty="0">
                <a:solidFill>
                  <a:prstClr val="black"/>
                </a:solidFill>
              </a:rPr>
              <a:t>a versenyigazolványok leadása </a:t>
            </a:r>
          </a:p>
          <a:p>
            <a:pPr marL="114300" lvl="0" indent="0">
              <a:buClr>
                <a:srgbClr val="98C723"/>
              </a:buClr>
              <a:buNone/>
            </a:pPr>
            <a:r>
              <a:rPr lang="hu-HU" dirty="0">
                <a:solidFill>
                  <a:prstClr val="black"/>
                </a:solidFill>
              </a:rPr>
              <a:t>- a </a:t>
            </a:r>
            <a:r>
              <a:rPr lang="hu-HU" u="sng" dirty="0">
                <a:solidFill>
                  <a:prstClr val="black"/>
                </a:solidFill>
              </a:rPr>
              <a:t>mérkőzés kiírt kezdési időpontját megelőzően  legalább  35  perccel </a:t>
            </a:r>
            <a:r>
              <a:rPr lang="hu-HU" dirty="0">
                <a:solidFill>
                  <a:prstClr val="black"/>
                </a:solidFill>
              </a:rPr>
              <a:t>- annak  érdekében,  hogy  a  játékvezető  a  játékosok igazoltatását- a mérkőzés kiírt kezdési időpontját megelőzően legalább 25 perccel, a játékosok bemelegítésének zavartalan biztosításával - elvégezhesse, és a kitűzött kezdési időt pontosan betartsák. A fenti </a:t>
            </a:r>
            <a:r>
              <a:rPr lang="hu-HU" u="sng" dirty="0">
                <a:solidFill>
                  <a:prstClr val="black"/>
                </a:solidFill>
              </a:rPr>
              <a:t>időpontok be nem tartása fegyelmi vétségnek minősül</a:t>
            </a:r>
            <a:r>
              <a:rPr lang="hu-HU" dirty="0">
                <a:solidFill>
                  <a:prstClr val="black"/>
                </a:solidFill>
              </a:rPr>
              <a:t>.</a:t>
            </a:r>
          </a:p>
          <a:p>
            <a:pPr marL="114300" lvl="0" indent="0">
              <a:buClr>
                <a:srgbClr val="98C723"/>
              </a:buClr>
              <a:buNone/>
            </a:pPr>
            <a:endParaRPr lang="hu-HU" sz="1100" dirty="0">
              <a:solidFill>
                <a:prstClr val="black"/>
              </a:solidFill>
            </a:endParaRPr>
          </a:p>
          <a:p>
            <a:pPr marL="114300" lvl="0" indent="0">
              <a:buClr>
                <a:srgbClr val="98C723"/>
              </a:buClr>
              <a:buNone/>
            </a:pPr>
            <a:r>
              <a:rPr lang="hu-HU" dirty="0">
                <a:solidFill>
                  <a:prstClr val="black"/>
                </a:solidFill>
              </a:rPr>
              <a:t>e) A  játékvezető az  igazoltatáskor  a  játékosokat  egyenként magához  szólítva  összehasonlítja  őket  a  fényképes  versenyigazolványukkal  és  sportorvosi igazolásukkal.</a:t>
            </a:r>
          </a:p>
          <a:p>
            <a:pPr marL="0" indent="0">
              <a:buNone/>
            </a:pPr>
            <a:endParaRPr lang="hu-HU" dirty="0"/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4220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Mérkőzés rendjének megzavarása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05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FSZ 37.§ (1) Ha a mérkőzés rendjének megzavarása történik, amelynek megelőzéséhez szükséges lett volna a rendezői feladatok ellátása a szabályzatok szerint, de </a:t>
            </a:r>
            <a:r>
              <a:rPr lang="hu-HU" b="1" dirty="0"/>
              <a:t>a rendező ezt a kötelezettségét részben vagy teljesen elmulasztja,</a:t>
            </a:r>
            <a:r>
              <a:rPr lang="hu-HU" dirty="0"/>
              <a:t> a rendező sportszervezet fegyelmi vétséget követ el. </a:t>
            </a:r>
          </a:p>
          <a:p>
            <a:pPr marL="0" indent="0">
              <a:buNone/>
            </a:pPr>
            <a:r>
              <a:rPr lang="hu-HU" u="sng" dirty="0"/>
              <a:t>A rend megzavarásának minősül egyebek között</a:t>
            </a:r>
            <a:r>
              <a:rPr lang="hu-HU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obszcén kifejezések, rigmusok,nem engedélyezett tartalmú szövegek kiabálása vagy ilyen feliratok kihelyezése;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nem engedélyezett pirotechnika használata;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a játéktérre, vagy a pályakorláton belülre bármilyen tárgy bedobása;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a játéktérre való illetéktelen bejutás;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az ellenfél szurkolóinak vagy csapatának veszélyeztetése, fenyegetése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a mérkőzés rendbontás miatt felfüggesztése</a:t>
            </a:r>
          </a:p>
          <a:p>
            <a:pPr marL="0" indent="0">
              <a:buNone/>
            </a:pPr>
            <a:r>
              <a:rPr lang="hu-HU" u="sng" dirty="0"/>
              <a:t>Büntetési tétel: </a:t>
            </a:r>
            <a:r>
              <a:rPr lang="hu-HU" dirty="0"/>
              <a:t>Írásbeli figyelmeztetés, 100, - 150, - 200 ezer </a:t>
            </a:r>
            <a:r>
              <a:rPr lang="hu-HU" dirty="0" err="1"/>
              <a:t>fo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9746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908862"/>
          </a:xfrm>
        </p:spPr>
        <p:txBody>
          <a:bodyPr/>
          <a:lstStyle/>
          <a:p>
            <a:r>
              <a:rPr lang="hu-HU" dirty="0"/>
              <a:t>Amatőr licence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795592" cy="4824536"/>
          </a:xfrm>
        </p:spPr>
        <p:txBody>
          <a:bodyPr>
            <a:normAutofit/>
          </a:bodyPr>
          <a:lstStyle/>
          <a:p>
            <a:pPr marL="0"/>
            <a:r>
              <a:rPr lang="hu-HU" u="sng" dirty="0"/>
              <a:t>Célja:</a:t>
            </a:r>
          </a:p>
          <a:p>
            <a:r>
              <a:rPr lang="hu-HU" dirty="0"/>
              <a:t> Az MLSZ szervezésében megrendezésre kerülő vegyes - nyílt - és az amatőr bajnokságokban egységes követelményrendszert teremtsen meg a bajnokságba benevezni kívánó, és abban résztvevő sportszervezetek részére a gazdálkodási, az infrastrukturális feltételek és az alkalmazásban álló sportszakemberek tekintetében. </a:t>
            </a:r>
          </a:p>
          <a:p>
            <a:pPr marL="0"/>
            <a:r>
              <a:rPr lang="hu-HU" u="sng" dirty="0"/>
              <a:t>Hatálya:</a:t>
            </a:r>
          </a:p>
          <a:p>
            <a:r>
              <a:rPr lang="hu-HU" dirty="0"/>
              <a:t>Azon sportszervezetek körére terjed ki, amelyek részt kívánnak venni az NB III és a megyei  I. osztályú férfi felnőtt bajnokságban</a:t>
            </a:r>
          </a:p>
        </p:txBody>
      </p:sp>
    </p:spTree>
    <p:extLst>
      <p:ext uri="{BB962C8B-B14F-4D97-AF65-F5344CB8AC3E}">
        <p14:creationId xmlns:p14="http://schemas.microsoft.com/office/powerpoint/2010/main" val="1498803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Licence kérelem eljárási időpontok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4861520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Licenckérelem benyújtási lehetőségének meghirdetése: </a:t>
            </a:r>
            <a:r>
              <a:rPr lang="hu-HU" dirty="0" smtClean="0"/>
              <a:t> március </a:t>
            </a:r>
            <a:r>
              <a:rPr lang="hu-HU" dirty="0"/>
              <a:t>10.</a:t>
            </a:r>
          </a:p>
          <a:p>
            <a:r>
              <a:rPr lang="hu-HU" dirty="0"/>
              <a:t>Licenckérelmi dokumentáció benyújtásának határideje:   </a:t>
            </a:r>
            <a:r>
              <a:rPr lang="hu-HU" dirty="0" smtClean="0">
                <a:solidFill>
                  <a:srgbClr val="FF0000"/>
                </a:solidFill>
              </a:rPr>
              <a:t>április </a:t>
            </a:r>
            <a:r>
              <a:rPr lang="hu-HU" dirty="0">
                <a:solidFill>
                  <a:srgbClr val="FF0000"/>
                </a:solidFill>
              </a:rPr>
              <a:t>10</a:t>
            </a:r>
            <a:r>
              <a:rPr lang="hu-HU" dirty="0"/>
              <a:t>.</a:t>
            </a:r>
          </a:p>
          <a:p>
            <a:r>
              <a:rPr lang="hu-HU" dirty="0"/>
              <a:t>Hiánypótlás elvégzése:				</a:t>
            </a:r>
            <a:r>
              <a:rPr lang="hu-HU" dirty="0" smtClean="0"/>
              <a:t>    április </a:t>
            </a:r>
            <a:r>
              <a:rPr lang="hu-HU" dirty="0"/>
              <a:t>25.</a:t>
            </a:r>
          </a:p>
          <a:p>
            <a:r>
              <a:rPr lang="hu-HU" dirty="0"/>
              <a:t>Versenybizottsági határozatok kiküldési határideje:	</a:t>
            </a:r>
            <a:r>
              <a:rPr lang="hu-HU" dirty="0" smtClean="0"/>
              <a:t>    április </a:t>
            </a:r>
            <a:r>
              <a:rPr lang="hu-HU" dirty="0"/>
              <a:t>30.</a:t>
            </a:r>
          </a:p>
          <a:p>
            <a:r>
              <a:rPr lang="hu-HU" dirty="0" err="1"/>
              <a:t>II.fokú</a:t>
            </a:r>
            <a:r>
              <a:rPr lang="hu-HU" dirty="0"/>
              <a:t> eljárás sportszervezeti fellebbezés beküldési </a:t>
            </a:r>
          </a:p>
          <a:p>
            <a:pPr marL="0" indent="0">
              <a:buNone/>
            </a:pPr>
            <a:r>
              <a:rPr lang="hu-HU" dirty="0"/>
              <a:t>    határideje:						</a:t>
            </a:r>
            <a:r>
              <a:rPr lang="hu-HU" dirty="0" smtClean="0"/>
              <a:t>    május </a:t>
            </a:r>
            <a:r>
              <a:rPr lang="hu-HU" dirty="0"/>
              <a:t>10.</a:t>
            </a:r>
          </a:p>
          <a:p>
            <a:r>
              <a:rPr lang="hu-HU" dirty="0"/>
              <a:t>Fellebbviteli bizottsági határozatok kiküldési határideje:  </a:t>
            </a:r>
            <a:r>
              <a:rPr lang="hu-HU" dirty="0" smtClean="0"/>
              <a:t>május </a:t>
            </a:r>
            <a:r>
              <a:rPr lang="hu-HU" dirty="0"/>
              <a:t>15.</a:t>
            </a:r>
          </a:p>
          <a:p>
            <a:r>
              <a:rPr lang="hu-HU" dirty="0"/>
              <a:t>Pályahitelesítés kérelem benyújtásának határideje:	  </a:t>
            </a:r>
            <a:r>
              <a:rPr lang="hu-HU" dirty="0" smtClean="0"/>
              <a:t>  </a:t>
            </a:r>
            <a:r>
              <a:rPr lang="hu-HU" dirty="0" smtClean="0">
                <a:solidFill>
                  <a:srgbClr val="FF0000"/>
                </a:solidFill>
              </a:rPr>
              <a:t>március </a:t>
            </a:r>
            <a:r>
              <a:rPr lang="hu-HU" dirty="0">
                <a:solidFill>
                  <a:srgbClr val="FF0000"/>
                </a:solidFill>
              </a:rPr>
              <a:t>21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</a:p>
          <a:p>
            <a:pPr marL="82296" indent="0">
              <a:buNone/>
            </a:pP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Pályahitelesítés elvégzése, jegyzőkönyv elkészítése:	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    április 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10.</a:t>
            </a:r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7544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Licence kérelem benyújtás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r>
              <a:rPr lang="hu-HU" u="sng" dirty="0"/>
              <a:t>IFA rendszeren keresztül. Április 10-ig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Licenckérelmi adatlap</a:t>
            </a:r>
          </a:p>
          <a:p>
            <a:r>
              <a:rPr lang="hu-HU" dirty="0"/>
              <a:t>Üzleti terv ( 2.sz. </a:t>
            </a:r>
            <a:r>
              <a:rPr lang="hu-HU" dirty="0" smtClean="0"/>
              <a:t>melléklet)</a:t>
            </a:r>
            <a:endParaRPr lang="hu-HU" dirty="0"/>
          </a:p>
          <a:p>
            <a:r>
              <a:rPr lang="hu-HU" dirty="0"/>
              <a:t>Szakmai terv. Sportszervezet elnöksége által jóváhagyott (3.sz. </a:t>
            </a:r>
            <a:r>
              <a:rPr lang="hu-HU" dirty="0" smtClean="0"/>
              <a:t>melléklet)</a:t>
            </a:r>
            <a:endParaRPr lang="hu-HU" dirty="0"/>
          </a:p>
          <a:p>
            <a:r>
              <a:rPr lang="hu-HU" dirty="0"/>
              <a:t>Egyszerűsített éves beszámoló, a számvitelről szóló 2000. évi C törvény szerint.</a:t>
            </a:r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7976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E-mail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MLSZ Fejér Megyei Igazgatóság:</a:t>
            </a:r>
          </a:p>
          <a:p>
            <a:pPr marL="0" indent="0" algn="ctr">
              <a:buNone/>
            </a:pPr>
            <a:r>
              <a:rPr lang="hu-HU" sz="7200" dirty="0" err="1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fejer</a:t>
            </a:r>
            <a:r>
              <a:rPr lang="hu-HU" sz="72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@</a:t>
            </a:r>
            <a:r>
              <a:rPr lang="hu-HU" sz="7200" dirty="0" err="1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mlsz.hu</a:t>
            </a:r>
            <a:r>
              <a:rPr lang="hu-HU" sz="6000" dirty="0">
                <a:ln w="28575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hu-HU" sz="60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hu-HU" dirty="0"/>
              <a:t>Minden hivatalos levelet, kérést, kérdést, bejelentést, stb. a központi címre kérjük!</a:t>
            </a:r>
          </a:p>
          <a:p>
            <a:pPr marL="0" indent="0">
              <a:buNone/>
            </a:pPr>
            <a:endParaRPr lang="hu-HU" dirty="0"/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5243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Téli Műfüves Bajnokság </a:t>
            </a:r>
            <a:r>
              <a:rPr lang="hu-HU" dirty="0" smtClean="0"/>
              <a:t>2020.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96354"/>
              </p:ext>
            </p:extLst>
          </p:nvPr>
        </p:nvGraphicFramePr>
        <p:xfrm>
          <a:off x="1043608" y="1484785"/>
          <a:ext cx="7962848" cy="3663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712"/>
                <a:gridCol w="1990712"/>
                <a:gridCol w="1990712"/>
                <a:gridCol w="1990712"/>
              </a:tblGrid>
              <a:tr h="483668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atin typeface="Baskerville Old Face" pitchFamily="18" charset="0"/>
                        </a:rPr>
                        <a:t>Hely</a:t>
                      </a:r>
                      <a:endParaRPr lang="hu-HU" b="1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atin typeface="Baskerville Old Face" pitchFamily="18" charset="0"/>
                        </a:rPr>
                        <a:t>1.</a:t>
                      </a:r>
                      <a:endParaRPr lang="hu-HU" b="1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latin typeface="Baskerville Old Face" pitchFamily="18" charset="0"/>
                        </a:rPr>
                        <a:t>2.</a:t>
                      </a:r>
                      <a:endParaRPr lang="hu-HU" b="1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3.</a:t>
                      </a:r>
                      <a:endParaRPr lang="hu-HU" dirty="0"/>
                    </a:p>
                  </a:txBody>
                  <a:tcPr/>
                </a:tc>
              </a:tr>
              <a:tr h="483668">
                <a:tc>
                  <a:txBody>
                    <a:bodyPr/>
                    <a:lstStyle/>
                    <a:p>
                      <a:r>
                        <a:rPr lang="hu-HU" dirty="0" smtClean="0"/>
                        <a:t>Csákvár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Pátka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Pákozd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Etyek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3668">
                <a:tc>
                  <a:txBody>
                    <a:bodyPr/>
                    <a:lstStyle/>
                    <a:p>
                      <a:r>
                        <a:rPr lang="hu-HU" dirty="0" smtClean="0"/>
                        <a:t>Dunaújváros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Vajta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Baracs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DUFK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3668">
                <a:tc>
                  <a:txBody>
                    <a:bodyPr/>
                    <a:lstStyle/>
                    <a:p>
                      <a:r>
                        <a:rPr lang="hu-HU" dirty="0" smtClean="0"/>
                        <a:t>Főnix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Sárosd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Sárbogárd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Enying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761561">
                <a:tc>
                  <a:txBody>
                    <a:bodyPr/>
                    <a:lstStyle/>
                    <a:p>
                      <a:r>
                        <a:rPr lang="hu-HU" dirty="0" smtClean="0"/>
                        <a:t>Gárdony-Iváncsa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Iváncsa II. - Pusztaszabolcs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VBKE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Seregélyes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3668">
                <a:tc>
                  <a:txBody>
                    <a:bodyPr/>
                    <a:lstStyle/>
                    <a:p>
                      <a:r>
                        <a:rPr lang="hu-HU" dirty="0" smtClean="0"/>
                        <a:t>Martonvásár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Martonvásár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Ercsi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Kápolnásnyék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83668">
                <a:tc>
                  <a:txBody>
                    <a:bodyPr/>
                    <a:lstStyle/>
                    <a:p>
                      <a:r>
                        <a:rPr lang="hu-HU" dirty="0" smtClean="0"/>
                        <a:t>Mór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Bodajk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Csór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Bakonycsernye</a:t>
                      </a:r>
                      <a:endParaRPr lang="hu-HU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079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Hírlap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u-HU" sz="2800" dirty="0">
                <a:solidFill>
                  <a:prstClr val="black"/>
                </a:solidFill>
              </a:rPr>
              <a:t>Versenykiírás szerint a csapatoknak tájékoztatni kell a médiát a mérkőzésekről.</a:t>
            </a:r>
          </a:p>
          <a:p>
            <a:pPr marL="285750" lvl="0" indent="-28575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u-HU" sz="2800" dirty="0">
                <a:solidFill>
                  <a:prstClr val="black"/>
                </a:solidFill>
              </a:rPr>
              <a:t>Rövid, tárgyilagos, személyes megjegyzésektől mentes,esetleg képes tudósítás:</a:t>
            </a:r>
          </a:p>
          <a:p>
            <a:pPr marL="742950" lvl="1" indent="-28575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u-HU" dirty="0">
                <a:solidFill>
                  <a:prstClr val="black"/>
                </a:solidFill>
              </a:rPr>
              <a:t>	</a:t>
            </a:r>
            <a:r>
              <a:rPr lang="hu-HU" sz="2400" dirty="0">
                <a:solidFill>
                  <a:prstClr val="black"/>
                </a:solidFill>
              </a:rPr>
              <a:t>Megyei I:	</a:t>
            </a:r>
            <a:r>
              <a:rPr lang="hu-HU" sz="2400" dirty="0" smtClean="0">
                <a:solidFill>
                  <a:prstClr val="black"/>
                </a:solidFill>
              </a:rPr>
              <a:t>vasárnap </a:t>
            </a:r>
            <a:r>
              <a:rPr lang="hu-HU" sz="2400" dirty="0">
                <a:solidFill>
                  <a:prstClr val="black"/>
                </a:solidFill>
              </a:rPr>
              <a:t>	</a:t>
            </a:r>
            <a:r>
              <a:rPr lang="hu-HU" sz="2400" dirty="0" smtClean="0">
                <a:solidFill>
                  <a:prstClr val="black"/>
                </a:solidFill>
              </a:rPr>
              <a:t>    19.00</a:t>
            </a:r>
            <a:endParaRPr lang="hu-HU" sz="2400" dirty="0">
              <a:solidFill>
                <a:prstClr val="black"/>
              </a:solidFill>
            </a:endParaRPr>
          </a:p>
          <a:p>
            <a:pPr marL="742950" lvl="1" indent="-28575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u-HU" sz="2400" dirty="0">
                <a:solidFill>
                  <a:prstClr val="black"/>
                </a:solidFill>
              </a:rPr>
              <a:t>	Megyei II. 	hétfő		    12.00</a:t>
            </a:r>
          </a:p>
          <a:p>
            <a:pPr marL="742950" lvl="1" indent="-28575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u-HU" sz="2400" dirty="0">
                <a:solidFill>
                  <a:prstClr val="black"/>
                </a:solidFill>
              </a:rPr>
              <a:t>	Megyei III.	kedd		    12.00</a:t>
            </a:r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4479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07" y="3193016"/>
            <a:ext cx="7312767" cy="2825477"/>
          </a:xfrm>
        </p:spPr>
        <p:txBody>
          <a:bodyPr/>
          <a:lstStyle/>
          <a:p>
            <a:r>
              <a:rPr lang="hu" dirty="0"/>
              <a:t>Köszönöm a figyelmet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rot="10800000" flipV="1">
            <a:off x="4006344" y="4365104"/>
            <a:ext cx="5127272" cy="1080120"/>
          </a:xfrm>
        </p:spPr>
        <p:txBody>
          <a:bodyPr/>
          <a:lstStyle/>
          <a:p>
            <a:pPr algn="ctr"/>
            <a:r>
              <a:rPr lang="hu-HU" sz="2800" dirty="0"/>
              <a:t>Schneider Béla</a:t>
            </a:r>
          </a:p>
          <a:p>
            <a:pPr algn="ctr"/>
            <a:r>
              <a:rPr lang="hu-HU" sz="2800" dirty="0"/>
              <a:t>igazgató</a:t>
            </a:r>
            <a:endParaRPr lang="en-US" sz="2800" dirty="0"/>
          </a:p>
          <a:p>
            <a:pPr algn="ctr"/>
            <a:endParaRPr lang="hu-HU" dirty="0"/>
          </a:p>
        </p:txBody>
      </p:sp>
      <p:pic>
        <p:nvPicPr>
          <p:cNvPr id="4" name="Picture 2" descr="C:\Users\USER\AppData\Local\Microsoft\Windows\Temporary Internet Files\Content.IE5\OO0LV8L6\600px-Soccer_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235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Téli Műfüves Bajnokság </a:t>
            </a:r>
            <a:r>
              <a:rPr lang="hu-HU" dirty="0" smtClean="0"/>
              <a:t>2020. 		Fair Play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15816" y="1447800"/>
            <a:ext cx="6017872" cy="4800600"/>
          </a:xfrm>
        </p:spPr>
        <p:txBody>
          <a:bodyPr/>
          <a:lstStyle/>
          <a:p>
            <a:pPr marL="82296" indent="0">
              <a:buNone/>
            </a:pPr>
            <a:endParaRPr lang="hu-HU" dirty="0" smtClean="0"/>
          </a:p>
          <a:p>
            <a:r>
              <a:rPr lang="hu-HU" dirty="0" smtClean="0"/>
              <a:t>Tác-Csősz</a:t>
            </a:r>
          </a:p>
          <a:p>
            <a:r>
              <a:rPr lang="hu-HU" dirty="0" smtClean="0"/>
              <a:t>Újbarok</a:t>
            </a:r>
          </a:p>
          <a:p>
            <a:r>
              <a:rPr lang="hu-HU" dirty="0" smtClean="0"/>
              <a:t>Iszkaszentgyörgy</a:t>
            </a:r>
          </a:p>
          <a:p>
            <a:r>
              <a:rPr lang="hu-HU" dirty="0" smtClean="0"/>
              <a:t>Gyúró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0439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Visszalépések: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Megyei I. o.:  		Velence</a:t>
            </a:r>
          </a:p>
          <a:p>
            <a:endParaRPr lang="hu-HU" dirty="0"/>
          </a:p>
          <a:p>
            <a:r>
              <a:rPr lang="hu-HU" dirty="0" smtClean="0"/>
              <a:t>Megyei II. o.:		Velence II</a:t>
            </a:r>
          </a:p>
          <a:p>
            <a:endParaRPr lang="hu-HU" dirty="0"/>
          </a:p>
          <a:p>
            <a:r>
              <a:rPr lang="hu-HU" dirty="0" smtClean="0"/>
              <a:t>U-16:			Velence</a:t>
            </a:r>
          </a:p>
          <a:p>
            <a:endParaRPr lang="hu-HU" dirty="0"/>
          </a:p>
          <a:p>
            <a:r>
              <a:rPr lang="hu-HU" dirty="0" smtClean="0"/>
              <a:t>U-14:			Velence</a:t>
            </a:r>
          </a:p>
          <a:p>
            <a:endParaRPr lang="hu-HU" dirty="0"/>
          </a:p>
          <a:p>
            <a:r>
              <a:rPr lang="hu-HU" dirty="0" smtClean="0"/>
              <a:t>Öregfiú:			Cece</a:t>
            </a:r>
            <a:endParaRPr lang="hu-HU" dirty="0"/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35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2020-2021.évi </a:t>
            </a:r>
            <a:r>
              <a:rPr lang="hu-HU" dirty="0"/>
              <a:t>versenykiírások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lvl="0" indent="0">
              <a:spcBef>
                <a:spcPts val="300"/>
              </a:spcBef>
              <a:buClr>
                <a:srgbClr val="A04DA3"/>
              </a:buClr>
              <a:buNone/>
            </a:pPr>
            <a:r>
              <a:rPr lang="hu-HU" sz="2600" u="sng" dirty="0"/>
              <a:t>LABDARÚGÁS</a:t>
            </a:r>
          </a:p>
          <a:p>
            <a:pPr marL="722313" lvl="0" indent="-368300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hu-HU" sz="2600" u="sng" dirty="0">
                <a:solidFill>
                  <a:schemeClr val="bg2">
                    <a:lumMod val="50000"/>
                  </a:schemeClr>
                </a:solidFill>
              </a:rPr>
              <a:t>Felnőtt</a:t>
            </a:r>
            <a:r>
              <a:rPr lang="hu-HU" sz="26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hu-HU" sz="2600" dirty="0">
                <a:solidFill>
                  <a:srgbClr val="7030A0"/>
                </a:solidFill>
              </a:rPr>
              <a:t>     </a:t>
            </a:r>
            <a:r>
              <a:rPr lang="hu-HU" sz="2600" dirty="0" smtClean="0">
                <a:solidFill>
                  <a:srgbClr val="7030A0"/>
                </a:solidFill>
              </a:rPr>
              <a:t>	</a:t>
            </a:r>
            <a:r>
              <a:rPr lang="hu-HU" sz="2600" dirty="0" smtClean="0">
                <a:solidFill>
                  <a:schemeClr val="tx2"/>
                </a:solidFill>
              </a:rPr>
              <a:t>Férfi</a:t>
            </a:r>
            <a:r>
              <a:rPr lang="hu-HU" sz="2600" dirty="0" smtClean="0">
                <a:solidFill>
                  <a:srgbClr val="7030A0"/>
                </a:solidFill>
              </a:rPr>
              <a:t> </a:t>
            </a:r>
            <a:r>
              <a:rPr lang="hu-HU" sz="2600" dirty="0">
                <a:solidFill>
                  <a:prstClr val="black"/>
                </a:solidFill>
              </a:rPr>
              <a:t>Megyei I., II., III. osztály</a:t>
            </a:r>
          </a:p>
          <a:p>
            <a:pPr marL="722313" lvl="6" indent="-368300">
              <a:spcBef>
                <a:spcPts val="300"/>
              </a:spcBef>
              <a:buClr>
                <a:srgbClr val="A04DA3"/>
              </a:buClr>
              <a:buNone/>
            </a:pPr>
            <a:r>
              <a:rPr lang="hu-HU" sz="2600" dirty="0">
                <a:solidFill>
                  <a:prstClr val="black"/>
                </a:solidFill>
              </a:rPr>
              <a:t>		              </a:t>
            </a:r>
            <a:r>
              <a:rPr lang="hu-HU" sz="2600" dirty="0" smtClean="0">
                <a:solidFill>
                  <a:prstClr val="black"/>
                </a:solidFill>
              </a:rPr>
              <a:t>        Női </a:t>
            </a:r>
            <a:r>
              <a:rPr lang="hu-HU" sz="2600" dirty="0">
                <a:solidFill>
                  <a:prstClr val="black"/>
                </a:solidFill>
              </a:rPr>
              <a:t>¾ pálya</a:t>
            </a:r>
          </a:p>
          <a:p>
            <a:pPr marL="722313" lvl="0" indent="-368300"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lang="hu-HU" sz="2600" u="sng" dirty="0">
                <a:solidFill>
                  <a:schemeClr val="accent2">
                    <a:lumMod val="50000"/>
                  </a:schemeClr>
                </a:solidFill>
              </a:rPr>
              <a:t>U- 19</a:t>
            </a:r>
            <a:r>
              <a:rPr lang="hu-HU" sz="26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hu-HU" sz="2600" dirty="0">
                <a:solidFill>
                  <a:prstClr val="black"/>
                </a:solidFill>
              </a:rPr>
              <a:t>	      </a:t>
            </a:r>
            <a:r>
              <a:rPr lang="hu-HU" sz="2600" dirty="0" smtClean="0">
                <a:solidFill>
                  <a:prstClr val="black"/>
                </a:solidFill>
              </a:rPr>
              <a:t>  	Férfi </a:t>
            </a:r>
            <a:r>
              <a:rPr lang="hu-HU" sz="2600" dirty="0">
                <a:solidFill>
                  <a:prstClr val="black"/>
                </a:solidFill>
              </a:rPr>
              <a:t>Megyei I., II. osztály	</a:t>
            </a:r>
          </a:p>
          <a:p>
            <a:pPr marL="722313" lvl="6" indent="-368300">
              <a:spcBef>
                <a:spcPts val="300"/>
              </a:spcBef>
              <a:buClr>
                <a:srgbClr val="A04DA3"/>
              </a:buClr>
            </a:pPr>
            <a:r>
              <a:rPr lang="hu-HU" sz="2600" u="sng" dirty="0">
                <a:solidFill>
                  <a:schemeClr val="accent2">
                    <a:lumMod val="50000"/>
                  </a:schemeClr>
                </a:solidFill>
              </a:rPr>
              <a:t>U-16</a:t>
            </a:r>
            <a:r>
              <a:rPr lang="hu-HU" sz="26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hu-HU" sz="2600" dirty="0">
                <a:solidFill>
                  <a:prstClr val="black"/>
                </a:solidFill>
              </a:rPr>
              <a:t>	      </a:t>
            </a:r>
            <a:r>
              <a:rPr lang="hu-HU" sz="2600" dirty="0" smtClean="0">
                <a:solidFill>
                  <a:prstClr val="black"/>
                </a:solidFill>
              </a:rPr>
              <a:t>  	Fiú</a:t>
            </a:r>
            <a:r>
              <a:rPr lang="hu-HU" sz="2600" dirty="0">
                <a:solidFill>
                  <a:prstClr val="black"/>
                </a:solidFill>
              </a:rPr>
              <a:t>, Leány</a:t>
            </a:r>
          </a:p>
          <a:p>
            <a:pPr marL="722313" lvl="8" indent="-368300">
              <a:spcBef>
                <a:spcPts val="300"/>
              </a:spcBef>
              <a:buClr>
                <a:srgbClr val="A04DA3"/>
              </a:buClr>
            </a:pPr>
            <a:r>
              <a:rPr lang="hu-HU" sz="2600" u="sng" dirty="0">
                <a:solidFill>
                  <a:schemeClr val="accent2">
                    <a:lumMod val="50000"/>
                  </a:schemeClr>
                </a:solidFill>
              </a:rPr>
              <a:t>U-14</a:t>
            </a:r>
            <a:r>
              <a:rPr lang="hu-HU" sz="2600" dirty="0">
                <a:solidFill>
                  <a:schemeClr val="accent2">
                    <a:lumMod val="50000"/>
                  </a:schemeClr>
                </a:solidFill>
              </a:rPr>
              <a:t>: 	      </a:t>
            </a:r>
            <a:r>
              <a:rPr lang="hu-HU" sz="2600" dirty="0" smtClean="0">
                <a:solidFill>
                  <a:schemeClr val="accent2">
                    <a:lumMod val="50000"/>
                  </a:schemeClr>
                </a:solidFill>
              </a:rPr>
              <a:t> 	</a:t>
            </a:r>
            <a:r>
              <a:rPr lang="hu-HU" sz="2600" dirty="0" smtClean="0">
                <a:solidFill>
                  <a:schemeClr val="tx2"/>
                </a:solidFill>
              </a:rPr>
              <a:t>Fiú </a:t>
            </a:r>
            <a:r>
              <a:rPr lang="hu-HU" sz="2600" dirty="0">
                <a:solidFill>
                  <a:schemeClr val="tx2"/>
                </a:solidFill>
              </a:rPr>
              <a:t>¾ pálya</a:t>
            </a:r>
          </a:p>
          <a:p>
            <a:pPr marL="722313" lvl="8" indent="-368300">
              <a:spcBef>
                <a:spcPts val="300"/>
              </a:spcBef>
              <a:buClr>
                <a:srgbClr val="A04DA3"/>
              </a:buClr>
            </a:pPr>
            <a:r>
              <a:rPr lang="hu-HU" sz="2600" u="sng" dirty="0">
                <a:solidFill>
                  <a:schemeClr val="bg2">
                    <a:lumMod val="50000"/>
                  </a:schemeClr>
                </a:solidFill>
              </a:rPr>
              <a:t>Öregfiúk</a:t>
            </a:r>
            <a:r>
              <a:rPr lang="hu-HU" sz="2600" dirty="0">
                <a:solidFill>
                  <a:schemeClr val="bg2">
                    <a:lumMod val="50000"/>
                  </a:schemeClr>
                </a:solidFill>
              </a:rPr>
              <a:t>:    </a:t>
            </a:r>
            <a:r>
              <a:rPr lang="hu-HU" sz="2600" dirty="0" smtClean="0">
                <a:solidFill>
                  <a:schemeClr val="bg2">
                    <a:lumMod val="50000"/>
                  </a:schemeClr>
                </a:solidFill>
              </a:rPr>
              <a:t>     	</a:t>
            </a:r>
            <a:r>
              <a:rPr lang="hu-HU" sz="2600" dirty="0" smtClean="0">
                <a:solidFill>
                  <a:schemeClr val="tx2"/>
                </a:solidFill>
              </a:rPr>
              <a:t>Férfi</a:t>
            </a:r>
            <a:endParaRPr lang="hu-HU" sz="2600" dirty="0">
              <a:solidFill>
                <a:schemeClr val="tx2"/>
              </a:solidFill>
            </a:endParaRPr>
          </a:p>
          <a:p>
            <a:pPr marL="354013" lvl="8" indent="0">
              <a:spcBef>
                <a:spcPts val="300"/>
              </a:spcBef>
              <a:buClr>
                <a:srgbClr val="A04DA3"/>
              </a:buClr>
              <a:buNone/>
            </a:pPr>
            <a:endParaRPr lang="hu-HU" sz="2600" u="sng" dirty="0">
              <a:solidFill>
                <a:srgbClr val="EA157A">
                  <a:lumMod val="50000"/>
                </a:srgbClr>
              </a:solidFill>
            </a:endParaRPr>
          </a:p>
          <a:p>
            <a:pPr marL="174625" lvl="8" indent="0">
              <a:spcBef>
                <a:spcPts val="300"/>
              </a:spcBef>
              <a:buClr>
                <a:srgbClr val="A04DA3"/>
              </a:buClr>
              <a:buNone/>
            </a:pPr>
            <a:r>
              <a:rPr lang="hu-HU" sz="2600" u="sng" dirty="0"/>
              <a:t>FUTSAL</a:t>
            </a:r>
          </a:p>
          <a:p>
            <a:pPr marL="722313" lvl="8" indent="-368300">
              <a:spcBef>
                <a:spcPts val="300"/>
              </a:spcBef>
              <a:buClr>
                <a:srgbClr val="A04DA3"/>
              </a:buClr>
            </a:pPr>
            <a:r>
              <a:rPr lang="hu-HU" sz="2600" u="sng" dirty="0">
                <a:solidFill>
                  <a:schemeClr val="accent2">
                    <a:lumMod val="50000"/>
                  </a:schemeClr>
                </a:solidFill>
              </a:rPr>
              <a:t>U-11</a:t>
            </a:r>
            <a:r>
              <a:rPr lang="hu-HU" sz="2600" u="sng" dirty="0"/>
              <a:t>:</a:t>
            </a:r>
            <a:r>
              <a:rPr lang="hu-HU" sz="2600" dirty="0"/>
              <a:t>		Fiú</a:t>
            </a:r>
            <a:endParaRPr lang="hu-HU" sz="2600" u="sng" dirty="0"/>
          </a:p>
          <a:p>
            <a:pPr marL="722313" lvl="8" indent="-368300">
              <a:spcBef>
                <a:spcPts val="300"/>
              </a:spcBef>
              <a:buClr>
                <a:srgbClr val="A04DA3"/>
              </a:buClr>
            </a:pPr>
            <a:r>
              <a:rPr lang="hu-HU" sz="2600" u="sng" dirty="0">
                <a:solidFill>
                  <a:schemeClr val="accent2">
                    <a:lumMod val="50000"/>
                  </a:schemeClr>
                </a:solidFill>
              </a:rPr>
              <a:t>U-13:</a:t>
            </a:r>
            <a:r>
              <a:rPr lang="hu-HU" sz="2600" dirty="0"/>
              <a:t>		Fiú</a:t>
            </a:r>
            <a:endParaRPr lang="hu-HU" sz="2600" u="sng" dirty="0"/>
          </a:p>
          <a:p>
            <a:pPr marL="722313" lvl="8" indent="-368300">
              <a:spcBef>
                <a:spcPts val="300"/>
              </a:spcBef>
              <a:buClr>
                <a:srgbClr val="A04DA3"/>
              </a:buClr>
            </a:pPr>
            <a:r>
              <a:rPr lang="hu-HU" sz="2600" u="sng" dirty="0">
                <a:solidFill>
                  <a:schemeClr val="accent2">
                    <a:lumMod val="50000"/>
                  </a:schemeClr>
                </a:solidFill>
              </a:rPr>
              <a:t>U-15</a:t>
            </a:r>
            <a:r>
              <a:rPr lang="hu-HU" sz="2600" u="sng" dirty="0"/>
              <a:t>:</a:t>
            </a:r>
            <a:r>
              <a:rPr lang="hu-HU" sz="2600" dirty="0"/>
              <a:t>		Fiú</a:t>
            </a:r>
          </a:p>
          <a:p>
            <a:pPr marL="722313" lvl="8" indent="-368300">
              <a:spcBef>
                <a:spcPts val="300"/>
              </a:spcBef>
              <a:buClr>
                <a:srgbClr val="A04DA3"/>
              </a:buClr>
            </a:pPr>
            <a:r>
              <a:rPr lang="hu-HU" sz="2600" u="sng" dirty="0">
                <a:solidFill>
                  <a:schemeClr val="accent2">
                    <a:lumMod val="50000"/>
                  </a:schemeClr>
                </a:solidFill>
              </a:rPr>
              <a:t>Felnőtt</a:t>
            </a:r>
            <a:r>
              <a:rPr lang="hu-HU" sz="26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hu-HU" sz="2600" dirty="0"/>
              <a:t>	</a:t>
            </a:r>
            <a:r>
              <a:rPr lang="hu-HU" sz="2600" dirty="0" smtClean="0"/>
              <a:t>	Férfi</a:t>
            </a:r>
            <a:endParaRPr lang="hu-HU" sz="2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34269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Sportorvos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0" indent="-342900">
              <a:buClr>
                <a:srgbClr val="98C723"/>
              </a:buClr>
              <a:buFont typeface="Wingdings" pitchFamily="2" charset="2"/>
              <a:buChar char="§"/>
            </a:pPr>
            <a:r>
              <a:rPr lang="hu-HU" dirty="0">
                <a:solidFill>
                  <a:prstClr val="black"/>
                </a:solidFill>
              </a:rPr>
              <a:t>Előjegyzés alapján. </a:t>
            </a:r>
          </a:p>
          <a:p>
            <a:pPr marL="457200" lvl="0" indent="-342900">
              <a:buClr>
                <a:srgbClr val="98C723"/>
              </a:buClr>
              <a:buFont typeface="Wingdings" pitchFamily="2" charset="2"/>
              <a:buChar char="§"/>
            </a:pPr>
            <a:r>
              <a:rPr lang="hu-HU" dirty="0">
                <a:solidFill>
                  <a:prstClr val="black"/>
                </a:solidFill>
              </a:rPr>
              <a:t>Időpont kérés: 3-4 héttel korábban!</a:t>
            </a:r>
          </a:p>
          <a:p>
            <a:pPr marL="114300" lvl="0" indent="0">
              <a:buClr>
                <a:srgbClr val="98C723"/>
              </a:buClr>
              <a:buNone/>
            </a:pPr>
            <a:endParaRPr lang="hu-HU" sz="1500" dirty="0">
              <a:solidFill>
                <a:prstClr val="black"/>
              </a:solidFill>
            </a:endParaRPr>
          </a:p>
          <a:p>
            <a:pPr marL="114300" lvl="0" indent="0">
              <a:buClr>
                <a:srgbClr val="98C723"/>
              </a:buClr>
              <a:buNone/>
            </a:pPr>
            <a:r>
              <a:rPr lang="hu-HU" b="1" dirty="0">
                <a:solidFill>
                  <a:prstClr val="black"/>
                </a:solidFill>
              </a:rPr>
              <a:t>KÖTELEZŐ ELEMEK SPORTORVOSI KÁRTYÁN:</a:t>
            </a:r>
          </a:p>
          <a:p>
            <a:pPr lvl="1">
              <a:buClr>
                <a:srgbClr val="59B0B9"/>
              </a:buClr>
            </a:pPr>
            <a:r>
              <a:rPr lang="hu-HU" sz="3200" dirty="0">
                <a:solidFill>
                  <a:prstClr val="black"/>
                </a:solidFill>
              </a:rPr>
              <a:t>Vizsgálat időpontja</a:t>
            </a:r>
          </a:p>
          <a:p>
            <a:pPr lvl="1">
              <a:buClr>
                <a:srgbClr val="59B0B9"/>
              </a:buClr>
            </a:pPr>
            <a:r>
              <a:rPr lang="hu-HU" sz="3200" dirty="0">
                <a:solidFill>
                  <a:prstClr val="black"/>
                </a:solidFill>
              </a:rPr>
              <a:t>Versenyezhet</a:t>
            </a:r>
          </a:p>
          <a:p>
            <a:pPr lvl="1">
              <a:buClr>
                <a:srgbClr val="59B0B9"/>
              </a:buClr>
            </a:pPr>
            <a:r>
              <a:rPr lang="hu-HU" sz="3200" dirty="0">
                <a:solidFill>
                  <a:prstClr val="black"/>
                </a:solidFill>
              </a:rPr>
              <a:t>Orvos bélyegzője (kör alakú)</a:t>
            </a:r>
          </a:p>
          <a:p>
            <a:pPr lvl="1">
              <a:buClr>
                <a:srgbClr val="59B0B9"/>
              </a:buClr>
            </a:pPr>
            <a:r>
              <a:rPr lang="hu-HU" sz="3200" dirty="0">
                <a:solidFill>
                  <a:prstClr val="black"/>
                </a:solidFill>
              </a:rPr>
              <a:t>Rendelő bélyegzője (ellipszis alakú két színű)</a:t>
            </a:r>
          </a:p>
          <a:p>
            <a:pPr lvl="1">
              <a:buClr>
                <a:srgbClr val="59B0B9"/>
              </a:buClr>
            </a:pPr>
            <a:r>
              <a:rPr lang="hu-HU" sz="3200" dirty="0">
                <a:solidFill>
                  <a:prstClr val="black"/>
                </a:solidFill>
              </a:rPr>
              <a:t>Orvos </a:t>
            </a:r>
            <a:r>
              <a:rPr lang="hu-HU" sz="3200" dirty="0" smtClean="0">
                <a:solidFill>
                  <a:prstClr val="black"/>
                </a:solidFill>
              </a:rPr>
              <a:t>aláírása</a:t>
            </a:r>
          </a:p>
          <a:p>
            <a:pPr lvl="1">
              <a:buClr>
                <a:srgbClr val="59B0B9"/>
              </a:buClr>
            </a:pPr>
            <a:endParaRPr lang="hu-HU" sz="3200" dirty="0">
              <a:solidFill>
                <a:prstClr val="black"/>
              </a:solidFill>
            </a:endParaRPr>
          </a:p>
          <a:p>
            <a:pPr marL="274320" lvl="0" indent="-274320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dirty="0">
                <a:solidFill>
                  <a:prstClr val="black"/>
                </a:solidFill>
              </a:rPr>
              <a:t>Sportorvosi engedélyre négy (4) alkalommal rögzíthető bejegyzés.   </a:t>
            </a:r>
            <a:r>
              <a:rPr lang="hu-HU" dirty="0" smtClean="0">
                <a:solidFill>
                  <a:prstClr val="black"/>
                </a:solidFill>
              </a:rPr>
              <a:t>        </a:t>
            </a:r>
            <a:r>
              <a:rPr lang="hu-HU" dirty="0">
                <a:solidFill>
                  <a:prstClr val="black"/>
                </a:solidFill>
              </a:rPr>
              <a:t>(Alá, fölé mellé bélyegzés érvénytelen)</a:t>
            </a:r>
          </a:p>
          <a:p>
            <a:pPr marL="265113" lvl="0" indent="-265113" defTabSz="457200">
              <a:spcAft>
                <a:spcPts val="600"/>
              </a:spcAft>
              <a:buClr>
                <a:srgbClr val="72A376">
                  <a:lumMod val="75000"/>
                </a:srgbClr>
              </a:buClr>
              <a:buSzPct val="145000"/>
            </a:pPr>
            <a:r>
              <a:rPr lang="hu-HU" dirty="0">
                <a:solidFill>
                  <a:prstClr val="black"/>
                </a:solidFill>
              </a:rPr>
              <a:t>Betelt sportorvosi kártyát - leadás esetén- ingyen cseréljük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9030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359898"/>
            <a:ext cx="7435552" cy="980870"/>
          </a:xfrm>
        </p:spPr>
        <p:txBody>
          <a:bodyPr/>
          <a:lstStyle/>
          <a:p>
            <a:r>
              <a:rPr lang="hu-HU" dirty="0"/>
              <a:t>Házi és Gyermekorvosok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215/2004. (VII. 13) Korm. rendelet alapján lehetővé vált, hogy </a:t>
            </a:r>
            <a:r>
              <a:rPr lang="hu-HU" b="1" dirty="0"/>
              <a:t>háziorvosok és házi gyermekorvosok a körzetükbe bejelentkezett</a:t>
            </a:r>
            <a:r>
              <a:rPr lang="hu-HU" dirty="0"/>
              <a:t>, amatőr sportolóként leigazolt (sportolók) lakosok részére </a:t>
            </a:r>
            <a:r>
              <a:rPr lang="hu-HU" b="1" dirty="0"/>
              <a:t>sportorvosi vizsgálatot </a:t>
            </a:r>
            <a:r>
              <a:rPr lang="hu-HU" dirty="0"/>
              <a:t>végezzenek.</a:t>
            </a:r>
          </a:p>
          <a:p>
            <a:r>
              <a:rPr lang="hu-HU" dirty="0">
                <a:solidFill>
                  <a:srgbClr val="0070C0"/>
                </a:solidFill>
              </a:rPr>
              <a:t>http://osei.hu/orszagos-sportorvosi-halozat/haziorvosok-es-hazi-gyermekorvosok-listaja.html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55287"/>
            <a:ext cx="5472609" cy="22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12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Sportorvosi ellenőrzése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/>
          </a:bodyPr>
          <a:lstStyle/>
          <a:p>
            <a:pPr>
              <a:buClr>
                <a:srgbClr val="0070C0"/>
              </a:buClr>
            </a:pPr>
            <a:r>
              <a:rPr lang="hu-HU" dirty="0"/>
              <a:t>Tájékoztató jellegű információ az IFA felületen</a:t>
            </a:r>
          </a:p>
          <a:p>
            <a:pPr>
              <a:buClr>
                <a:srgbClr val="0070C0"/>
              </a:buClr>
            </a:pPr>
            <a:r>
              <a:rPr lang="hu-HU" dirty="0"/>
              <a:t>A sportorvos, vagy a házi-sportorvos által kiállított sportorvosi kártya a mérvadó. </a:t>
            </a:r>
          </a:p>
          <a:p>
            <a:pPr>
              <a:buClr>
                <a:srgbClr val="0070C0"/>
              </a:buClr>
            </a:pPr>
            <a:r>
              <a:rPr lang="hu-HU" dirty="0"/>
              <a:t>Érvényes sportorvosi lappal lehet csak játszani!</a:t>
            </a:r>
          </a:p>
          <a:p>
            <a:pPr marL="114300" indent="0">
              <a:buClr>
                <a:srgbClr val="0070C0"/>
              </a:buClr>
              <a:buNone/>
            </a:pPr>
            <a:endParaRPr lang="hu-HU" dirty="0"/>
          </a:p>
          <a:p>
            <a:pPr marL="114300" indent="0" algn="ctr">
              <a:buClr>
                <a:srgbClr val="0070C0"/>
              </a:buClr>
              <a:buNone/>
            </a:pPr>
            <a:r>
              <a:rPr lang="hu-HU" dirty="0"/>
              <a:t> </a:t>
            </a:r>
            <a:r>
              <a:rPr lang="hu-HU" b="1" dirty="0"/>
              <a:t>A versenyengedély csak az igazgatóság által kinyomott                                  fényképes sportorvosi lappal együtt érvényes!</a:t>
            </a:r>
          </a:p>
          <a:p>
            <a:pPr marL="0" indent="0">
              <a:buNone/>
            </a:pPr>
            <a:endParaRPr lang="hu-HU" dirty="0"/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5642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Amatőr Sportszervezői tanfolyam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005536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B050"/>
              </a:buClr>
            </a:pPr>
            <a:r>
              <a:rPr lang="hu-H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Célja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 tudásanyag átadásával, megkönnyíteni az amatőr bajnoki osztályokban szereplő sportvezetők munkáját.</a:t>
            </a:r>
          </a:p>
          <a:p>
            <a:pPr lvl="0" defTabSz="457200">
              <a:spcAft>
                <a:spcPts val="600"/>
              </a:spcAft>
              <a:buClr>
                <a:srgbClr val="00B050"/>
              </a:buClr>
              <a:buSzPct val="145000"/>
            </a:pPr>
            <a:r>
              <a:rPr lang="hu-H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Tematika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MLSZ programok, szabályzatok, szervezet megismertetése</a:t>
            </a:r>
          </a:p>
          <a:p>
            <a:pPr lvl="0" defTabSz="457200">
              <a:spcAft>
                <a:spcPts val="600"/>
              </a:spcAft>
              <a:buClr>
                <a:srgbClr val="00B050"/>
              </a:buClr>
              <a:buSzPct val="145000"/>
            </a:pPr>
            <a:r>
              <a:rPr lang="hu-H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Időtartam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4 nap</a:t>
            </a:r>
          </a:p>
          <a:p>
            <a:pPr lvl="0" defTabSz="457200">
              <a:spcAft>
                <a:spcPts val="600"/>
              </a:spcAft>
              <a:buClr>
                <a:srgbClr val="00B050"/>
              </a:buClr>
              <a:buSzPct val="145000"/>
            </a:pPr>
            <a:r>
              <a:rPr lang="hu-H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Résztvevők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12-30 fős csoportokban történő oktatás</a:t>
            </a:r>
          </a:p>
          <a:p>
            <a:pPr lvl="0" defTabSz="457200">
              <a:spcAft>
                <a:spcPts val="600"/>
              </a:spcAft>
              <a:buClr>
                <a:srgbClr val="00B050"/>
              </a:buClr>
              <a:buSzPct val="145000"/>
            </a:pPr>
            <a:r>
              <a:rPr lang="hu-H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Licenc követelmény: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csapatonként  min. 1 fő amatőr sportszervezői      végzettségű vezető.</a:t>
            </a:r>
          </a:p>
          <a:p>
            <a:pPr lvl="0" defTabSz="457200">
              <a:spcAft>
                <a:spcPts val="600"/>
              </a:spcAft>
              <a:buClr>
                <a:srgbClr val="00B050"/>
              </a:buClr>
              <a:buSzPct val="145000"/>
            </a:pPr>
            <a:r>
              <a:rPr lang="hu-H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Tanfolyam ideje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2020. március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defTabSz="457200">
              <a:spcAft>
                <a:spcPts val="600"/>
              </a:spcAft>
              <a:buClr>
                <a:srgbClr val="00B050"/>
              </a:buClr>
              <a:buSzPct val="145000"/>
            </a:pPr>
            <a:r>
              <a:rPr lang="hu-HU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Tanfolyam díja: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20.000.- Ft +áfa</a:t>
            </a:r>
          </a:p>
          <a:p>
            <a:pPr marL="82296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4103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Távlat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294</TotalTime>
  <Words>896</Words>
  <Application>Microsoft Office PowerPoint</Application>
  <PresentationFormat>Diavetítés a képernyőre (4:3 oldalarány)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Napforduló</vt:lpstr>
      <vt:lpstr>ÉVADNYITÓ    2019-2020.        TAVASZ</vt:lpstr>
      <vt:lpstr>Téli Műfüves Bajnokság 2020.</vt:lpstr>
      <vt:lpstr>Téli Műfüves Bajnokság 2020.   Fair Play</vt:lpstr>
      <vt:lpstr>Visszalépések:</vt:lpstr>
      <vt:lpstr>2020-2021.évi versenykiírások</vt:lpstr>
      <vt:lpstr>Sportorvos</vt:lpstr>
      <vt:lpstr>Házi és Gyermekorvosok</vt:lpstr>
      <vt:lpstr>Sportorvosi ellenőrzése</vt:lpstr>
      <vt:lpstr>Amatőr Sportszervezői tanfolyam</vt:lpstr>
      <vt:lpstr>IFA  - Kapcsolattartók</vt:lpstr>
      <vt:lpstr>IFA - Helpdesk</vt:lpstr>
      <vt:lpstr>Rendezés</vt:lpstr>
      <vt:lpstr>PowerPoint bemutató</vt:lpstr>
      <vt:lpstr>Játékjogosultság ellenőrzése</vt:lpstr>
      <vt:lpstr>Mérkőzés rendjének megzavarása</vt:lpstr>
      <vt:lpstr>Amatőr licence</vt:lpstr>
      <vt:lpstr>Licence kérelem eljárási időpontok</vt:lpstr>
      <vt:lpstr>Licence kérelem benyújtás</vt:lpstr>
      <vt:lpstr>E-mail</vt:lpstr>
      <vt:lpstr>Hírlap</vt:lpstr>
      <vt:lpstr>Köszönöm a figyelmet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15</cp:revision>
  <dcterms:created xsi:type="dcterms:W3CDTF">2020-02-25T08:10:30Z</dcterms:created>
  <dcterms:modified xsi:type="dcterms:W3CDTF">2020-02-26T13:29:23Z</dcterms:modified>
</cp:coreProperties>
</file>